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4"/>
  </p:notesMasterIdLst>
  <p:handoutMasterIdLst>
    <p:handoutMasterId r:id="rId145"/>
  </p:handoutMasterIdLst>
  <p:sldIdLst>
    <p:sldId id="438" r:id="rId2"/>
    <p:sldId id="5936" r:id="rId3"/>
    <p:sldId id="6348" r:id="rId4"/>
    <p:sldId id="6349" r:id="rId5"/>
    <p:sldId id="6115" r:id="rId6"/>
    <p:sldId id="6345" r:id="rId7"/>
    <p:sldId id="6350" r:id="rId8"/>
    <p:sldId id="6346" r:id="rId9"/>
    <p:sldId id="6347" r:id="rId10"/>
    <p:sldId id="6356" r:id="rId11"/>
    <p:sldId id="6351" r:id="rId12"/>
    <p:sldId id="6352" r:id="rId13"/>
    <p:sldId id="6353" r:id="rId14"/>
    <p:sldId id="6354" r:id="rId15"/>
    <p:sldId id="6359" r:id="rId16"/>
    <p:sldId id="6360" r:id="rId17"/>
    <p:sldId id="6361" r:id="rId18"/>
    <p:sldId id="7590" r:id="rId19"/>
    <p:sldId id="6364" r:id="rId20"/>
    <p:sldId id="6365" r:id="rId21"/>
    <p:sldId id="6366" r:id="rId22"/>
    <p:sldId id="7493" r:id="rId23"/>
    <p:sldId id="340" r:id="rId24"/>
    <p:sldId id="7591" r:id="rId25"/>
    <p:sldId id="6117" r:id="rId26"/>
    <p:sldId id="7486" r:id="rId27"/>
    <p:sldId id="6379" r:id="rId28"/>
    <p:sldId id="6380" r:id="rId29"/>
    <p:sldId id="6475" r:id="rId30"/>
    <p:sldId id="6476" r:id="rId31"/>
    <p:sldId id="6479" r:id="rId32"/>
    <p:sldId id="6382" r:id="rId33"/>
    <p:sldId id="6803" r:id="rId34"/>
    <p:sldId id="7530" r:id="rId35"/>
    <p:sldId id="7531" r:id="rId36"/>
    <p:sldId id="7598" r:id="rId37"/>
    <p:sldId id="7555" r:id="rId38"/>
    <p:sldId id="7492" r:id="rId39"/>
    <p:sldId id="7587" r:id="rId40"/>
    <p:sldId id="7062" r:id="rId41"/>
    <p:sldId id="7644" r:id="rId42"/>
    <p:sldId id="7653" r:id="rId43"/>
    <p:sldId id="7654" r:id="rId44"/>
    <p:sldId id="7656" r:id="rId45"/>
    <p:sldId id="7659" r:id="rId46"/>
    <p:sldId id="7660" r:id="rId47"/>
    <p:sldId id="7662" r:id="rId48"/>
    <p:sldId id="7661" r:id="rId49"/>
    <p:sldId id="7637" r:id="rId50"/>
    <p:sldId id="7650" r:id="rId51"/>
    <p:sldId id="7658" r:id="rId52"/>
    <p:sldId id="7638" r:id="rId53"/>
    <p:sldId id="7663" r:id="rId54"/>
    <p:sldId id="7631" r:id="rId55"/>
    <p:sldId id="7648" r:id="rId56"/>
    <p:sldId id="7649" r:id="rId57"/>
    <p:sldId id="5319" r:id="rId58"/>
    <p:sldId id="5315" r:id="rId59"/>
    <p:sldId id="6049" r:id="rId60"/>
    <p:sldId id="6405" r:id="rId61"/>
    <p:sldId id="6190" r:id="rId62"/>
    <p:sldId id="6191" r:id="rId63"/>
    <p:sldId id="6192" r:id="rId64"/>
    <p:sldId id="6193" r:id="rId65"/>
    <p:sldId id="6195" r:id="rId66"/>
    <p:sldId id="6196" r:id="rId67"/>
    <p:sldId id="6197" r:id="rId68"/>
    <p:sldId id="6198" r:id="rId69"/>
    <p:sldId id="6189" r:id="rId70"/>
    <p:sldId id="6199" r:id="rId71"/>
    <p:sldId id="6200" r:id="rId72"/>
    <p:sldId id="6201" r:id="rId73"/>
    <p:sldId id="6202" r:id="rId74"/>
    <p:sldId id="6203" r:id="rId75"/>
    <p:sldId id="6204" r:id="rId76"/>
    <p:sldId id="6205" r:id="rId77"/>
    <p:sldId id="6206" r:id="rId78"/>
    <p:sldId id="6207" r:id="rId79"/>
    <p:sldId id="6208" r:id="rId80"/>
    <p:sldId id="6217" r:id="rId81"/>
    <p:sldId id="6218" r:id="rId82"/>
    <p:sldId id="6219" r:id="rId83"/>
    <p:sldId id="6220" r:id="rId84"/>
    <p:sldId id="6221" r:id="rId85"/>
    <p:sldId id="6222" r:id="rId86"/>
    <p:sldId id="6224" r:id="rId87"/>
    <p:sldId id="6225" r:id="rId88"/>
    <p:sldId id="6226" r:id="rId89"/>
    <p:sldId id="6227" r:id="rId90"/>
    <p:sldId id="6228" r:id="rId91"/>
    <p:sldId id="7594" r:id="rId92"/>
    <p:sldId id="7596" r:id="rId93"/>
    <p:sldId id="7597" r:id="rId94"/>
    <p:sldId id="6229" r:id="rId95"/>
    <p:sldId id="6230" r:id="rId96"/>
    <p:sldId id="7528" r:id="rId97"/>
    <p:sldId id="6231" r:id="rId98"/>
    <p:sldId id="6232" r:id="rId99"/>
    <p:sldId id="6233" r:id="rId100"/>
    <p:sldId id="6234" r:id="rId101"/>
    <p:sldId id="6235" r:id="rId102"/>
    <p:sldId id="6236" r:id="rId103"/>
    <p:sldId id="6237" r:id="rId104"/>
    <p:sldId id="6238" r:id="rId105"/>
    <p:sldId id="6239" r:id="rId106"/>
    <p:sldId id="6240" r:id="rId107"/>
    <p:sldId id="6241" r:id="rId108"/>
    <p:sldId id="6242" r:id="rId109"/>
    <p:sldId id="6243" r:id="rId110"/>
    <p:sldId id="6244" r:id="rId111"/>
    <p:sldId id="6245" r:id="rId112"/>
    <p:sldId id="6247" r:id="rId113"/>
    <p:sldId id="6223" r:id="rId114"/>
    <p:sldId id="6248" r:id="rId115"/>
    <p:sldId id="7642" r:id="rId116"/>
    <p:sldId id="7643" r:id="rId117"/>
    <p:sldId id="6249" r:id="rId118"/>
    <p:sldId id="6250" r:id="rId119"/>
    <p:sldId id="6251" r:id="rId120"/>
    <p:sldId id="6252" r:id="rId121"/>
    <p:sldId id="6254" r:id="rId122"/>
    <p:sldId id="7503" r:id="rId123"/>
    <p:sldId id="7504" r:id="rId124"/>
    <p:sldId id="7505" r:id="rId125"/>
    <p:sldId id="7508" r:id="rId126"/>
    <p:sldId id="7509" r:id="rId127"/>
    <p:sldId id="7517" r:id="rId128"/>
    <p:sldId id="7651" r:id="rId129"/>
    <p:sldId id="7606" r:id="rId130"/>
    <p:sldId id="6669" r:id="rId131"/>
    <p:sldId id="6670" r:id="rId132"/>
    <p:sldId id="6671" r:id="rId133"/>
    <p:sldId id="6672" r:id="rId134"/>
    <p:sldId id="6673" r:id="rId135"/>
    <p:sldId id="6674" r:id="rId136"/>
    <p:sldId id="6675" r:id="rId137"/>
    <p:sldId id="6676" r:id="rId138"/>
    <p:sldId id="6677" r:id="rId139"/>
    <p:sldId id="6678" r:id="rId140"/>
    <p:sldId id="6679" r:id="rId141"/>
    <p:sldId id="6680" r:id="rId142"/>
    <p:sldId id="258" r:id="rId143"/>
  </p:sldIdLst>
  <p:sldSz cx="9144000" cy="5143500" type="screen16x9"/>
  <p:notesSz cx="6858000" cy="9144000"/>
  <p:custDataLst>
    <p:tags r:id="rId14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4660"/>
  </p:normalViewPr>
  <p:slideViewPr>
    <p:cSldViewPr>
      <p:cViewPr varScale="1">
        <p:scale>
          <a:sx n="120" d="100"/>
          <a:sy n="120" d="100"/>
        </p:scale>
        <p:origin x="132" y="7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theme" Target="theme/theme1.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notesMaster" Target="notesMasters/notesMaster1.xml"/><Relationship Id="rId90" Type="http://schemas.openxmlformats.org/officeDocument/2006/relationships/slide" Target="slides/slide89.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859E7C-01C4-417F-BE6F-1BBF04947779}" type="doc">
      <dgm:prSet loTypeId="urn:microsoft.com/office/officeart/2005/8/layout/pyramid3" loCatId="pyramid" qsTypeId="urn:microsoft.com/office/officeart/2005/8/quickstyle/3d2" qsCatId="3D" csTypeId="urn:microsoft.com/office/officeart/2005/8/colors/colorful5" csCatId="colorful" phldr="1"/>
      <dgm:spPr/>
    </dgm:pt>
    <dgm:pt modelId="{8E057DA2-20ED-42D5-BF0D-23A84BCBBE96}">
      <dgm:prSet phldrT="[文本]" custT="1"/>
      <dgm:spPr/>
      <dgm:t>
        <a:bodyPr/>
        <a:lstStyle/>
        <a:p>
          <a:r>
            <a:rPr lang="zh-CN" altLang="en-US" sz="4800" dirty="0"/>
            <a:t>客观证据</a:t>
          </a:r>
        </a:p>
      </dgm:t>
    </dgm:pt>
    <dgm:pt modelId="{BE518FE3-C4DB-4A42-9E9E-DBE21781ABCF}" type="parTrans" cxnId="{3BF4B8AD-55EB-48EF-91EB-898C931D0308}">
      <dgm:prSet/>
      <dgm:spPr/>
      <dgm:t>
        <a:bodyPr/>
        <a:lstStyle/>
        <a:p>
          <a:endParaRPr lang="zh-CN" altLang="en-US"/>
        </a:p>
      </dgm:t>
    </dgm:pt>
    <dgm:pt modelId="{2E700DC9-28E6-4868-BCA3-86D93CBF159A}" type="sibTrans" cxnId="{3BF4B8AD-55EB-48EF-91EB-898C931D0308}">
      <dgm:prSet/>
      <dgm:spPr/>
      <dgm:t>
        <a:bodyPr/>
        <a:lstStyle/>
        <a:p>
          <a:endParaRPr lang="zh-CN" altLang="en-US"/>
        </a:p>
      </dgm:t>
    </dgm:pt>
    <dgm:pt modelId="{8AEB21E7-7AE8-4BF7-93B4-79C2AB67F4D2}">
      <dgm:prSet phldrT="[文本]" custT="1"/>
      <dgm:spPr/>
      <dgm:t>
        <a:bodyPr/>
        <a:lstStyle/>
        <a:p>
          <a:r>
            <a:rPr lang="zh-CN" altLang="en-US" sz="3600" dirty="0">
              <a:latin typeface="华文仿宋" pitchFamily="2" charset="-122"/>
              <a:ea typeface="华文仿宋" pitchFamily="2" charset="-122"/>
            </a:rPr>
            <a:t>堪用证据</a:t>
          </a:r>
        </a:p>
      </dgm:t>
    </dgm:pt>
    <dgm:pt modelId="{635ABC93-015F-4279-AD36-FAA4653D6378}" type="parTrans" cxnId="{15832590-31C2-4814-9AE8-AB5D4EEA2328}">
      <dgm:prSet/>
      <dgm:spPr/>
      <dgm:t>
        <a:bodyPr/>
        <a:lstStyle/>
        <a:p>
          <a:endParaRPr lang="zh-CN" altLang="en-US"/>
        </a:p>
      </dgm:t>
    </dgm:pt>
    <dgm:pt modelId="{308CEC79-80F2-4A71-854C-9F8DA2060BEC}" type="sibTrans" cxnId="{15832590-31C2-4814-9AE8-AB5D4EEA2328}">
      <dgm:prSet/>
      <dgm:spPr/>
      <dgm:t>
        <a:bodyPr/>
        <a:lstStyle/>
        <a:p>
          <a:endParaRPr lang="zh-CN" altLang="en-US"/>
        </a:p>
      </dgm:t>
    </dgm:pt>
    <dgm:pt modelId="{0304095D-B8A8-4B6E-8C0C-FA4EBE7F01AA}">
      <dgm:prSet phldrT="[文本]" custT="1"/>
      <dgm:spPr/>
      <dgm:t>
        <a:bodyPr/>
        <a:lstStyle/>
        <a:p>
          <a:r>
            <a:rPr lang="zh-CN" altLang="en-US" sz="2400" b="1" dirty="0">
              <a:solidFill>
                <a:schemeClr val="bg1"/>
              </a:solidFill>
            </a:rPr>
            <a:t>定案证据</a:t>
          </a:r>
        </a:p>
      </dgm:t>
    </dgm:pt>
    <dgm:pt modelId="{31FBD54E-F4ED-48CD-B674-977BC55EB844}" type="parTrans" cxnId="{DAE54947-3353-4A23-BF8A-70D6E31DA77B}">
      <dgm:prSet/>
      <dgm:spPr/>
      <dgm:t>
        <a:bodyPr/>
        <a:lstStyle/>
        <a:p>
          <a:endParaRPr lang="zh-CN" altLang="en-US"/>
        </a:p>
      </dgm:t>
    </dgm:pt>
    <dgm:pt modelId="{2CF34D07-CB6C-4EFC-8DB9-0213A9D969AB}" type="sibTrans" cxnId="{DAE54947-3353-4A23-BF8A-70D6E31DA77B}">
      <dgm:prSet/>
      <dgm:spPr/>
      <dgm:t>
        <a:bodyPr/>
        <a:lstStyle/>
        <a:p>
          <a:endParaRPr lang="zh-CN" altLang="en-US"/>
        </a:p>
      </dgm:t>
    </dgm:pt>
    <dgm:pt modelId="{5FD0A6C1-12E2-400E-8439-85B2AF7FEA62}" type="pres">
      <dgm:prSet presAssocID="{AA859E7C-01C4-417F-BE6F-1BBF04947779}" presName="Name0" presStyleCnt="0">
        <dgm:presLayoutVars>
          <dgm:dir/>
          <dgm:animLvl val="lvl"/>
          <dgm:resizeHandles val="exact"/>
        </dgm:presLayoutVars>
      </dgm:prSet>
      <dgm:spPr/>
    </dgm:pt>
    <dgm:pt modelId="{423B579D-001F-46B3-9A6E-8AF172518BED}" type="pres">
      <dgm:prSet presAssocID="{8E057DA2-20ED-42D5-BF0D-23A84BCBBE96}" presName="Name8" presStyleCnt="0"/>
      <dgm:spPr/>
    </dgm:pt>
    <dgm:pt modelId="{11C30182-345F-4F71-BA37-FFAE580BDD69}" type="pres">
      <dgm:prSet presAssocID="{8E057DA2-20ED-42D5-BF0D-23A84BCBBE96}" presName="level" presStyleLbl="node1" presStyleIdx="0" presStyleCnt="3" custLinFactNeighborX="2001" custLinFactNeighborY="-21487">
        <dgm:presLayoutVars>
          <dgm:chMax val="1"/>
          <dgm:bulletEnabled val="1"/>
        </dgm:presLayoutVars>
      </dgm:prSet>
      <dgm:spPr/>
    </dgm:pt>
    <dgm:pt modelId="{623A2DD3-AD68-4A21-B921-8C056AB24A2C}" type="pres">
      <dgm:prSet presAssocID="{8E057DA2-20ED-42D5-BF0D-23A84BCBBE96}" presName="levelTx" presStyleLbl="revTx" presStyleIdx="0" presStyleCnt="0">
        <dgm:presLayoutVars>
          <dgm:chMax val="1"/>
          <dgm:bulletEnabled val="1"/>
        </dgm:presLayoutVars>
      </dgm:prSet>
      <dgm:spPr/>
    </dgm:pt>
    <dgm:pt modelId="{B4045003-CB09-4E07-B934-06893E5F810F}" type="pres">
      <dgm:prSet presAssocID="{8AEB21E7-7AE8-4BF7-93B4-79C2AB67F4D2}" presName="Name8" presStyleCnt="0"/>
      <dgm:spPr/>
    </dgm:pt>
    <dgm:pt modelId="{97FBDEE7-C592-407E-9DDB-8FFABEE1202A}" type="pres">
      <dgm:prSet presAssocID="{8AEB21E7-7AE8-4BF7-93B4-79C2AB67F4D2}" presName="level" presStyleLbl="node1" presStyleIdx="1" presStyleCnt="3">
        <dgm:presLayoutVars>
          <dgm:chMax val="1"/>
          <dgm:bulletEnabled val="1"/>
        </dgm:presLayoutVars>
      </dgm:prSet>
      <dgm:spPr/>
    </dgm:pt>
    <dgm:pt modelId="{1E8225F7-9CBF-4EB9-BD63-7874A930536F}" type="pres">
      <dgm:prSet presAssocID="{8AEB21E7-7AE8-4BF7-93B4-79C2AB67F4D2}" presName="levelTx" presStyleLbl="revTx" presStyleIdx="0" presStyleCnt="0">
        <dgm:presLayoutVars>
          <dgm:chMax val="1"/>
          <dgm:bulletEnabled val="1"/>
        </dgm:presLayoutVars>
      </dgm:prSet>
      <dgm:spPr/>
    </dgm:pt>
    <dgm:pt modelId="{6D5A7CB1-D7A8-4BB8-889B-1EFDAA954ACD}" type="pres">
      <dgm:prSet presAssocID="{0304095D-B8A8-4B6E-8C0C-FA4EBE7F01AA}" presName="Name8" presStyleCnt="0"/>
      <dgm:spPr/>
    </dgm:pt>
    <dgm:pt modelId="{F36EDAB5-258B-4BF9-95FA-654522B60F25}" type="pres">
      <dgm:prSet presAssocID="{0304095D-B8A8-4B6E-8C0C-FA4EBE7F01AA}" presName="level" presStyleLbl="node1" presStyleIdx="2" presStyleCnt="3" custLinFactNeighborX="-399" custLinFactNeighborY="-450">
        <dgm:presLayoutVars>
          <dgm:chMax val="1"/>
          <dgm:bulletEnabled val="1"/>
        </dgm:presLayoutVars>
      </dgm:prSet>
      <dgm:spPr/>
    </dgm:pt>
    <dgm:pt modelId="{D1DF50A9-C832-481B-9EC1-4967A4E5614F}" type="pres">
      <dgm:prSet presAssocID="{0304095D-B8A8-4B6E-8C0C-FA4EBE7F01AA}" presName="levelTx" presStyleLbl="revTx" presStyleIdx="0" presStyleCnt="0">
        <dgm:presLayoutVars>
          <dgm:chMax val="1"/>
          <dgm:bulletEnabled val="1"/>
        </dgm:presLayoutVars>
      </dgm:prSet>
      <dgm:spPr/>
    </dgm:pt>
  </dgm:ptLst>
  <dgm:cxnLst>
    <dgm:cxn modelId="{79F26D0F-8C26-4942-8068-6E76A443F1F9}" type="presOf" srcId="{0304095D-B8A8-4B6E-8C0C-FA4EBE7F01AA}" destId="{F36EDAB5-258B-4BF9-95FA-654522B60F25}" srcOrd="0" destOrd="0" presId="urn:microsoft.com/office/officeart/2005/8/layout/pyramid3"/>
    <dgm:cxn modelId="{51611436-C195-4B02-85D0-BE2CF0C37653}" type="presOf" srcId="{8E057DA2-20ED-42D5-BF0D-23A84BCBBE96}" destId="{11C30182-345F-4F71-BA37-FFAE580BDD69}" srcOrd="0" destOrd="0" presId="urn:microsoft.com/office/officeart/2005/8/layout/pyramid3"/>
    <dgm:cxn modelId="{86EEB366-8E6E-402B-8F50-BCAC1DC6280A}" type="presOf" srcId="{0304095D-B8A8-4B6E-8C0C-FA4EBE7F01AA}" destId="{D1DF50A9-C832-481B-9EC1-4967A4E5614F}" srcOrd="1" destOrd="0" presId="urn:microsoft.com/office/officeart/2005/8/layout/pyramid3"/>
    <dgm:cxn modelId="{FE3CB466-BA37-4E57-AF61-80945848E66A}" type="presOf" srcId="{8AEB21E7-7AE8-4BF7-93B4-79C2AB67F4D2}" destId="{97FBDEE7-C592-407E-9DDB-8FFABEE1202A}" srcOrd="0" destOrd="0" presId="urn:microsoft.com/office/officeart/2005/8/layout/pyramid3"/>
    <dgm:cxn modelId="{DAE54947-3353-4A23-BF8A-70D6E31DA77B}" srcId="{AA859E7C-01C4-417F-BE6F-1BBF04947779}" destId="{0304095D-B8A8-4B6E-8C0C-FA4EBE7F01AA}" srcOrd="2" destOrd="0" parTransId="{31FBD54E-F4ED-48CD-B674-977BC55EB844}" sibTransId="{2CF34D07-CB6C-4EFC-8DB9-0213A9D969AB}"/>
    <dgm:cxn modelId="{C7A27D8A-533E-4F3A-9D3E-5ACEFCA7D24C}" type="presOf" srcId="{8E057DA2-20ED-42D5-BF0D-23A84BCBBE96}" destId="{623A2DD3-AD68-4A21-B921-8C056AB24A2C}" srcOrd="1" destOrd="0" presId="urn:microsoft.com/office/officeart/2005/8/layout/pyramid3"/>
    <dgm:cxn modelId="{15832590-31C2-4814-9AE8-AB5D4EEA2328}" srcId="{AA859E7C-01C4-417F-BE6F-1BBF04947779}" destId="{8AEB21E7-7AE8-4BF7-93B4-79C2AB67F4D2}" srcOrd="1" destOrd="0" parTransId="{635ABC93-015F-4279-AD36-FAA4653D6378}" sibTransId="{308CEC79-80F2-4A71-854C-9F8DA2060BEC}"/>
    <dgm:cxn modelId="{3BF4B8AD-55EB-48EF-91EB-898C931D0308}" srcId="{AA859E7C-01C4-417F-BE6F-1BBF04947779}" destId="{8E057DA2-20ED-42D5-BF0D-23A84BCBBE96}" srcOrd="0" destOrd="0" parTransId="{BE518FE3-C4DB-4A42-9E9E-DBE21781ABCF}" sibTransId="{2E700DC9-28E6-4868-BCA3-86D93CBF159A}"/>
    <dgm:cxn modelId="{9094B6B5-72A9-4D12-86EE-12E552E28DF4}" type="presOf" srcId="{8AEB21E7-7AE8-4BF7-93B4-79C2AB67F4D2}" destId="{1E8225F7-9CBF-4EB9-BD63-7874A930536F}" srcOrd="1" destOrd="0" presId="urn:microsoft.com/office/officeart/2005/8/layout/pyramid3"/>
    <dgm:cxn modelId="{4B2E91E9-ABDC-4642-821E-A6BE5785628C}" type="presOf" srcId="{AA859E7C-01C4-417F-BE6F-1BBF04947779}" destId="{5FD0A6C1-12E2-400E-8439-85B2AF7FEA62}" srcOrd="0" destOrd="0" presId="urn:microsoft.com/office/officeart/2005/8/layout/pyramid3"/>
    <dgm:cxn modelId="{4107194E-CACF-4950-9C81-538B2081BEFD}" type="presParOf" srcId="{5FD0A6C1-12E2-400E-8439-85B2AF7FEA62}" destId="{423B579D-001F-46B3-9A6E-8AF172518BED}" srcOrd="0" destOrd="0" presId="urn:microsoft.com/office/officeart/2005/8/layout/pyramid3"/>
    <dgm:cxn modelId="{87E1C59C-26E8-4646-984D-F044B8D09C15}" type="presParOf" srcId="{423B579D-001F-46B3-9A6E-8AF172518BED}" destId="{11C30182-345F-4F71-BA37-FFAE580BDD69}" srcOrd="0" destOrd="0" presId="urn:microsoft.com/office/officeart/2005/8/layout/pyramid3"/>
    <dgm:cxn modelId="{89F0A9FD-EB27-45CC-9147-0B08917391D7}" type="presParOf" srcId="{423B579D-001F-46B3-9A6E-8AF172518BED}" destId="{623A2DD3-AD68-4A21-B921-8C056AB24A2C}" srcOrd="1" destOrd="0" presId="urn:microsoft.com/office/officeart/2005/8/layout/pyramid3"/>
    <dgm:cxn modelId="{4EE73C56-B6F2-418F-9E10-9544A2949FE3}" type="presParOf" srcId="{5FD0A6C1-12E2-400E-8439-85B2AF7FEA62}" destId="{B4045003-CB09-4E07-B934-06893E5F810F}" srcOrd="1" destOrd="0" presId="urn:microsoft.com/office/officeart/2005/8/layout/pyramid3"/>
    <dgm:cxn modelId="{E5D7C503-C4E4-494B-9EFA-0DC7514EAA7F}" type="presParOf" srcId="{B4045003-CB09-4E07-B934-06893E5F810F}" destId="{97FBDEE7-C592-407E-9DDB-8FFABEE1202A}" srcOrd="0" destOrd="0" presId="urn:microsoft.com/office/officeart/2005/8/layout/pyramid3"/>
    <dgm:cxn modelId="{DF0D0650-38D3-4AEF-B614-AF4E388D44CD}" type="presParOf" srcId="{B4045003-CB09-4E07-B934-06893E5F810F}" destId="{1E8225F7-9CBF-4EB9-BD63-7874A930536F}" srcOrd="1" destOrd="0" presId="urn:microsoft.com/office/officeart/2005/8/layout/pyramid3"/>
    <dgm:cxn modelId="{62FD3D6F-19EE-47D7-A22A-FDCB79CE0F3A}" type="presParOf" srcId="{5FD0A6C1-12E2-400E-8439-85B2AF7FEA62}" destId="{6D5A7CB1-D7A8-4BB8-889B-1EFDAA954ACD}" srcOrd="2" destOrd="0" presId="urn:microsoft.com/office/officeart/2005/8/layout/pyramid3"/>
    <dgm:cxn modelId="{3BA08EDC-DD27-4DB1-8F6F-D6C14513E248}" type="presParOf" srcId="{6D5A7CB1-D7A8-4BB8-889B-1EFDAA954ACD}" destId="{F36EDAB5-258B-4BF9-95FA-654522B60F25}" srcOrd="0" destOrd="0" presId="urn:microsoft.com/office/officeart/2005/8/layout/pyramid3"/>
    <dgm:cxn modelId="{2C9464E4-1324-40C8-AA53-BBFEDDC02BCE}" type="presParOf" srcId="{6D5A7CB1-D7A8-4BB8-889B-1EFDAA954ACD}" destId="{D1DF50A9-C832-481B-9EC1-4967A4E5614F}"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C30182-345F-4F71-BA37-FFAE580BDD69}">
      <dsp:nvSpPr>
        <dsp:cNvPr id="0" name=""/>
        <dsp:cNvSpPr/>
      </dsp:nvSpPr>
      <dsp:spPr>
        <a:xfrm rot="10800000">
          <a:off x="0" y="0"/>
          <a:ext cx="6336704" cy="1128125"/>
        </a:xfrm>
        <a:prstGeom prst="trapezoid">
          <a:avLst>
            <a:gd name="adj" fmla="val 93617"/>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zh-CN" altLang="en-US" sz="4800" kern="1200" dirty="0"/>
            <a:t>客观证据</a:t>
          </a:r>
        </a:p>
      </dsp:txBody>
      <dsp:txXfrm rot="-10800000">
        <a:off x="1108923" y="0"/>
        <a:ext cx="4118857" cy="1128125"/>
      </dsp:txXfrm>
    </dsp:sp>
    <dsp:sp modelId="{97FBDEE7-C592-407E-9DDB-8FFABEE1202A}">
      <dsp:nvSpPr>
        <dsp:cNvPr id="0" name=""/>
        <dsp:cNvSpPr/>
      </dsp:nvSpPr>
      <dsp:spPr>
        <a:xfrm rot="10800000">
          <a:off x="1056117" y="1128125"/>
          <a:ext cx="4224469" cy="1128125"/>
        </a:xfrm>
        <a:prstGeom prst="trapezoid">
          <a:avLst>
            <a:gd name="adj" fmla="val 93617"/>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zh-CN" altLang="en-US" sz="3600" kern="1200" dirty="0">
              <a:latin typeface="华文仿宋" pitchFamily="2" charset="-122"/>
              <a:ea typeface="华文仿宋" pitchFamily="2" charset="-122"/>
            </a:rPr>
            <a:t>堪用证据</a:t>
          </a:r>
        </a:p>
      </dsp:txBody>
      <dsp:txXfrm rot="-10800000">
        <a:off x="1795399" y="1128125"/>
        <a:ext cx="2745905" cy="1128125"/>
      </dsp:txXfrm>
    </dsp:sp>
    <dsp:sp modelId="{F36EDAB5-258B-4BF9-95FA-654522B60F25}">
      <dsp:nvSpPr>
        <dsp:cNvPr id="0" name=""/>
        <dsp:cNvSpPr/>
      </dsp:nvSpPr>
      <dsp:spPr>
        <a:xfrm rot="10800000">
          <a:off x="2103806" y="2251174"/>
          <a:ext cx="2112234" cy="1128125"/>
        </a:xfrm>
        <a:prstGeom prst="trapezoid">
          <a:avLst>
            <a:gd name="adj" fmla="val 93617"/>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chemeClr val="bg1"/>
              </a:solidFill>
            </a:rPr>
            <a:t>定案证据</a:t>
          </a:r>
        </a:p>
      </dsp:txBody>
      <dsp:txXfrm rot="-10800000">
        <a:off x="2103806" y="2251174"/>
        <a:ext cx="2112234" cy="1128125"/>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2023/11/15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4B615B-D11B-4C54-9A4D-13A912DE9800}" type="datetimeFigureOut">
              <a:rPr lang="zh-CN" altLang="en-US" smtClean="0"/>
              <a:t>2023/11/15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BB6839-7DED-48CA-ABB6-685AB4EE12B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descr="模板2首页.jpg"/>
          <p:cNvPicPr>
            <a:picLocks noChangeAspect="1"/>
          </p:cNvPicPr>
          <p:nvPr userDrawn="1"/>
        </p:nvPicPr>
        <p:blipFill>
          <a:blip r:embed="rId2" cstate="print"/>
          <a:stretch>
            <a:fillRect/>
          </a:stretch>
        </p:blipFill>
        <p:spPr>
          <a:xfrm>
            <a:off x="0" y="1"/>
            <a:ext cx="9144000" cy="5164038"/>
          </a:xfrm>
          <a:prstGeom prst="rect">
            <a:avLst/>
          </a:prstGeom>
        </p:spPr>
      </p:pic>
      <p:sp>
        <p:nvSpPr>
          <p:cNvPr id="2" name="标题 1"/>
          <p:cNvSpPr>
            <a:spLocks noGrp="1"/>
          </p:cNvSpPr>
          <p:nvPr>
            <p:ph type="ctrTitle"/>
          </p:nvPr>
        </p:nvSpPr>
        <p:spPr>
          <a:xfrm>
            <a:off x="685800" y="1597819"/>
            <a:ext cx="6334472" cy="1102519"/>
          </a:xfrm>
        </p:spPr>
        <p:txBody>
          <a:bodyPr>
            <a:normAutofit/>
          </a:bodyPr>
          <a:lstStyle>
            <a:lvl1pPr marL="273050" indent="-273050" algn="ctr" rtl="0" eaLnBrk="1" fontAlgn="base" hangingPunct="1">
              <a:spcBef>
                <a:spcPct val="20000"/>
              </a:spcBef>
              <a:spcAft>
                <a:spcPct val="0"/>
              </a:spcAft>
              <a:buClr>
                <a:schemeClr val="accent1"/>
              </a:buClr>
              <a:buSzPct val="100000"/>
              <a:buFont typeface="Symbol" panose="05050102010706020507" pitchFamily="18" charset="2"/>
              <a:buNone/>
              <a:defRPr lang="zh-CN" altLang="en-US" sz="4000" b="1" kern="1200" dirty="0">
                <a:solidFill>
                  <a:srgbClr val="FFFF99"/>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t>单击此处编辑母版标题样式</a:t>
            </a:r>
          </a:p>
        </p:txBody>
      </p:sp>
      <p:sp>
        <p:nvSpPr>
          <p:cNvPr id="3" name="副标题 2"/>
          <p:cNvSpPr>
            <a:spLocks noGrp="1"/>
          </p:cNvSpPr>
          <p:nvPr>
            <p:ph type="subTitle" idx="1"/>
          </p:nvPr>
        </p:nvSpPr>
        <p:spPr>
          <a:xfrm>
            <a:off x="683568" y="2931790"/>
            <a:ext cx="6400800" cy="1314450"/>
          </a:xfrm>
        </p:spPr>
        <p:txBody>
          <a:bodyPr>
            <a:normAutofit/>
          </a:bodyPr>
          <a:lstStyle>
            <a:lvl1pPr marL="273050" indent="-273050" algn="ctr" defTabSz="914400" rtl="0" eaLnBrk="1" fontAlgn="base" latinLnBrk="0" hangingPunct="1">
              <a:spcBef>
                <a:spcPct val="20000"/>
              </a:spcBef>
              <a:spcAft>
                <a:spcPct val="0"/>
              </a:spcAft>
              <a:buClr>
                <a:schemeClr val="accent1"/>
              </a:buClr>
              <a:buSzPct val="100000"/>
              <a:buFont typeface="Symbol" panose="05050102010706020507" pitchFamily="18" charset="2"/>
              <a:buNone/>
              <a:defRPr lang="zh-CN" altLang="en-US" sz="2800" b="1" kern="1200" dirty="0">
                <a:solidFill>
                  <a:srgbClr val="FFFF99"/>
                </a:solidFill>
                <a:latin typeface="黑体" panose="02010609060101010101" pitchFamily="2" charset="-122"/>
                <a:ea typeface="黑体" panose="02010609060101010101" pitchFamily="2" charset="-122"/>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pic>
        <p:nvPicPr>
          <p:cNvPr id="8" name="图片 7" descr="同等学历 黑板教师版_页面_1.jpg"/>
          <p:cNvPicPr>
            <a:picLocks noChangeAspect="1"/>
          </p:cNvPicPr>
          <p:nvPr userDrawn="1"/>
        </p:nvPicPr>
        <p:blipFill>
          <a:blip r:embed="rId3" cstate="print"/>
          <a:stretch>
            <a:fillRect/>
          </a:stretch>
        </p:blipFill>
        <p:spPr>
          <a:xfrm>
            <a:off x="1781" y="0"/>
            <a:ext cx="9140437" cy="51435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2023/11/15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539552" y="1059582"/>
            <a:ext cx="6768752" cy="857250"/>
          </a:xfrm>
        </p:spPr>
        <p:txBody>
          <a:bodyPr>
            <a:noAutofit/>
          </a:bodyPr>
          <a:lstStyle>
            <a:lvl1pPr>
              <a:defRPr sz="4400" b="1">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2023/11/15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6" name="标题 1"/>
          <p:cNvSpPr txBox="1"/>
          <p:nvPr userDrawn="1"/>
        </p:nvSpPr>
        <p:spPr>
          <a:xfrm>
            <a:off x="691952" y="2578596"/>
            <a:ext cx="6768752" cy="857250"/>
          </a:xfrm>
          <a:prstGeom prst="rect">
            <a:avLst/>
          </a:prstGeom>
        </p:spPr>
        <p:txBody>
          <a:bodyPr vert="horz" lIns="91440" tIns="45720" rIns="91440" bIns="45720" rtlCol="0" anchor="ctr">
            <a:noAutofit/>
          </a:bodyPr>
          <a:lstStyle>
            <a:lvl1pPr>
              <a:defRPr sz="4400" b="1">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2800" b="1" i="0" u="none" strike="noStrike" kern="12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mj-cs"/>
              </a:rPr>
              <a:t>主讲人：</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2023/11/15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2023/11/15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descr="2.jpg"/>
          <p:cNvPicPr>
            <a:picLocks noChangeAspect="1"/>
          </p:cNvPicPr>
          <p:nvPr userDrawn="1"/>
        </p:nvPicPr>
        <p:blipFill>
          <a:blip r:embed="rId2" cstate="print"/>
          <a:stretch>
            <a:fillRect/>
          </a:stretch>
        </p:blipFill>
        <p:spPr>
          <a:xfrm>
            <a:off x="0" y="-20677"/>
            <a:ext cx="9144000" cy="5184854"/>
          </a:xfrm>
          <a:prstGeom prst="rect">
            <a:avLst/>
          </a:prstGeom>
        </p:spPr>
      </p:pic>
      <p:sp>
        <p:nvSpPr>
          <p:cNvPr id="2" name="标题 1"/>
          <p:cNvSpPr>
            <a:spLocks noGrp="1"/>
          </p:cNvSpPr>
          <p:nvPr>
            <p:ph type="title"/>
          </p:nvPr>
        </p:nvSpPr>
        <p:spPr>
          <a:xfrm>
            <a:off x="323528" y="706388"/>
            <a:ext cx="6696744" cy="857250"/>
          </a:xfrm>
        </p:spPr>
        <p:txBody>
          <a:bodyPr>
            <a:normAutofit/>
          </a:bodyPr>
          <a:lstStyle>
            <a:lvl1pPr marL="273050" indent="-273050" algn="ctr" rtl="0" eaLnBrk="1" fontAlgn="base" hangingPunct="1">
              <a:spcBef>
                <a:spcPct val="20000"/>
              </a:spcBef>
              <a:spcAft>
                <a:spcPct val="0"/>
              </a:spcAft>
              <a:buClr>
                <a:schemeClr val="accent1"/>
              </a:buClr>
              <a:buSzPct val="100000"/>
              <a:buFont typeface="Symbol" panose="05050102010706020507" pitchFamily="18" charset="2"/>
              <a:buNone/>
              <a:defRPr lang="zh-CN" altLang="en-US" sz="3200" b="1" kern="1200" dirty="0">
                <a:solidFill>
                  <a:srgbClr val="FFFF99"/>
                </a:solidFill>
                <a:latin typeface="黑体" panose="02010609060101010101" pitchFamily="2" charset="-122"/>
                <a:ea typeface="黑体" panose="02010609060101010101" pitchFamily="2" charset="-122"/>
                <a:cs typeface="Arial" panose="020B0604020202020204" pitchFamily="34" charset="0"/>
              </a:defRPr>
            </a:lvl1pPr>
          </a:lstStyle>
          <a:p>
            <a:r>
              <a:rPr lang="zh-CN" altLang="en-US" dirty="0"/>
              <a:t>单击此处编辑母版标题样式</a:t>
            </a:r>
          </a:p>
        </p:txBody>
      </p:sp>
      <p:sp>
        <p:nvSpPr>
          <p:cNvPr id="3" name="内容占位符 2"/>
          <p:cNvSpPr>
            <a:spLocks noGrp="1"/>
          </p:cNvSpPr>
          <p:nvPr>
            <p:ph idx="1"/>
          </p:nvPr>
        </p:nvSpPr>
        <p:spPr>
          <a:xfrm>
            <a:off x="395536" y="1635646"/>
            <a:ext cx="6696744" cy="3168352"/>
          </a:xfrm>
        </p:spPr>
        <p:txBody>
          <a:bodyPr/>
          <a:lstStyle>
            <a:lvl1pPr>
              <a:buFontTx/>
              <a:buNone/>
              <a:defRPr lang="zh-CN" altLang="en-US" sz="2000" b="0" kern="1200" dirty="0" smtClean="0">
                <a:solidFill>
                  <a:srgbClr val="FFFF99"/>
                </a:solidFill>
                <a:latin typeface="黑体" panose="02010609060101010101" pitchFamily="2" charset="-122"/>
                <a:ea typeface="黑体" panose="02010609060101010101" pitchFamily="2" charset="-122"/>
                <a:cs typeface="Arial" panose="020B0604020202020204" pitchFamily="34" charset="0"/>
              </a:defRPr>
            </a:lvl1pPr>
            <a:lvl2pPr>
              <a:buFontTx/>
              <a:buNone/>
              <a:defRPr lang="zh-CN" altLang="en-US" sz="2000" b="0" kern="1200" dirty="0" smtClean="0">
                <a:solidFill>
                  <a:srgbClr val="FFFF99"/>
                </a:solidFill>
                <a:latin typeface="黑体" panose="02010609060101010101" pitchFamily="2" charset="-122"/>
                <a:ea typeface="黑体" panose="02010609060101010101" pitchFamily="2" charset="-122"/>
                <a:cs typeface="Arial" panose="020B0604020202020204" pitchFamily="34" charset="0"/>
              </a:defRPr>
            </a:lvl2pPr>
            <a:lvl3pPr>
              <a:buFontTx/>
              <a:buNone/>
              <a:defRPr lang="zh-CN" altLang="en-US" sz="2000" b="0" kern="1200" dirty="0" smtClean="0">
                <a:solidFill>
                  <a:srgbClr val="FFFF99"/>
                </a:solidFill>
                <a:latin typeface="黑体" panose="02010609060101010101" pitchFamily="2" charset="-122"/>
                <a:ea typeface="黑体" panose="02010609060101010101" pitchFamily="2" charset="-122"/>
                <a:cs typeface="Arial" panose="020B0604020202020204" pitchFamily="34" charset="0"/>
              </a:defRPr>
            </a:lvl3pPr>
            <a:lvl4pPr>
              <a:buFontTx/>
              <a:buNone/>
              <a:defRPr lang="zh-CN" altLang="en-US" sz="2000" b="0" kern="1200" dirty="0" smtClean="0">
                <a:solidFill>
                  <a:srgbClr val="FFFF99"/>
                </a:solidFill>
                <a:latin typeface="黑体" panose="02010609060101010101" pitchFamily="2" charset="-122"/>
                <a:ea typeface="黑体" panose="02010609060101010101" pitchFamily="2" charset="-122"/>
                <a:cs typeface="Arial" panose="020B0604020202020204" pitchFamily="34" charset="0"/>
              </a:defRPr>
            </a:lvl4pPr>
            <a:lvl5pPr>
              <a:buFontTx/>
              <a:buNone/>
              <a:defRPr lang="zh-CN" altLang="en-US" sz="2000" b="0" kern="1200" dirty="0">
                <a:solidFill>
                  <a:srgbClr val="FFFF99"/>
                </a:solidFill>
                <a:latin typeface="黑体" panose="02010609060101010101" pitchFamily="2" charset="-122"/>
                <a:ea typeface="黑体" panose="02010609060101010101" pitchFamily="2" charset="-122"/>
                <a:cs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pic>
        <p:nvPicPr>
          <p:cNvPr id="9" name="图片 8" descr="同等学历 黑板教师版_页面_2.jpg"/>
          <p:cNvPicPr>
            <a:picLocks noChangeAspect="1"/>
          </p:cNvPicPr>
          <p:nvPr userDrawn="1"/>
        </p:nvPicPr>
        <p:blipFill>
          <a:blip r:embed="rId3" cstate="print"/>
          <a:stretch>
            <a:fillRect/>
          </a:stretch>
        </p:blipFill>
        <p:spPr>
          <a:xfrm>
            <a:off x="1781" y="0"/>
            <a:ext cx="9140437" cy="51435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2023/11/15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2023/11/15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2023/11/15</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baike.baidu.com/item/%E5%90%8C%E6%B2%BB/398464" TargetMode="External"/><Relationship Id="rId2" Type="http://schemas.openxmlformats.org/officeDocument/2006/relationships/hyperlink" Target="https://baike.baidu.com/item/%E4%BD%99%E6%9D%AD/260370" TargetMode="External"/><Relationship Id="rId1" Type="http://schemas.openxmlformats.org/officeDocument/2006/relationships/slideLayout" Target="../slideLayouts/slideLayout5.xml"/><Relationship Id="rId6" Type="http://schemas.openxmlformats.org/officeDocument/2006/relationships/hyperlink" Target="https://baike.baidu.com/item/%E6%B8%85%E6%9C%AB%E5%9B%9B%E5%A4%A7%E5%A5%87%E6%A1%88/114995" TargetMode="External"/><Relationship Id="rId5" Type="http://schemas.openxmlformats.org/officeDocument/2006/relationships/hyperlink" Target="https://baike.baidu.com/item/%E6%AF%95%E7%A7%80%E5%A7%91/3616884" TargetMode="External"/><Relationship Id="rId4" Type="http://schemas.openxmlformats.org/officeDocument/2006/relationships/hyperlink" Target="https://baike.baidu.com/item/%E4%B8%BE%E4%BA%BA/63627"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5.xml"/><Relationship Id="rId1" Type="http://schemas.openxmlformats.org/officeDocument/2006/relationships/tags" Target="../tags/tag2.xml"/><Relationship Id="rId4" Type="http://schemas.openxmlformats.org/officeDocument/2006/relationships/image" Target="../media/image27.jpe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6451E1-8D58-4FD3-9367-EC53C0E3DFB0}"/>
              </a:ext>
            </a:extLst>
          </p:cNvPr>
          <p:cNvSpPr>
            <a:spLocks noGrp="1"/>
          </p:cNvSpPr>
          <p:nvPr>
            <p:ph type="title"/>
          </p:nvPr>
        </p:nvSpPr>
        <p:spPr/>
        <p:txBody>
          <a:bodyPr>
            <a:normAutofit/>
          </a:bodyPr>
          <a:lstStyle/>
          <a:p>
            <a:r>
              <a:rPr lang="zh-CN" altLang="en-US" dirty="0">
                <a:solidFill>
                  <a:srgbClr val="FF0000"/>
                </a:solidFill>
              </a:rPr>
              <a:t>证据相关性及其排除规则</a:t>
            </a:r>
            <a:endParaRPr lang="zh-CN" altLang="en-US" sz="1800" dirty="0">
              <a:solidFill>
                <a:srgbClr val="FF0000"/>
              </a:solidFill>
            </a:endParaRPr>
          </a:p>
        </p:txBody>
      </p:sp>
      <p:sp>
        <p:nvSpPr>
          <p:cNvPr id="3" name="内容占位符 2">
            <a:extLst>
              <a:ext uri="{FF2B5EF4-FFF2-40B4-BE49-F238E27FC236}">
                <a16:creationId xmlns:a16="http://schemas.microsoft.com/office/drawing/2014/main" id="{327C553A-B4EA-490A-85A7-7957B5457ED6}"/>
              </a:ext>
            </a:extLst>
          </p:cNvPr>
          <p:cNvSpPr>
            <a:spLocks noGrp="1"/>
          </p:cNvSpPr>
          <p:nvPr>
            <p:ph idx="1"/>
          </p:nvPr>
        </p:nvSpPr>
        <p:spPr/>
        <p:txBody>
          <a:bodyPr/>
          <a:lstStyle/>
          <a:p>
            <a:endParaRPr lang="en-US" altLang="zh-CN" sz="1800" kern="100" dirty="0">
              <a:effectLst/>
              <a:latin typeface="等线" panose="02010600030101010101" pitchFamily="2" charset="-122"/>
              <a:ea typeface="等线" panose="02010600030101010101" pitchFamily="2" charset="-122"/>
              <a:cs typeface="Courier New" panose="02070309020205020404" pitchFamily="49" charset="0"/>
            </a:endParaRPr>
          </a:p>
          <a:p>
            <a:endParaRPr lang="en-US" altLang="zh-CN" sz="1800" kern="100" dirty="0">
              <a:latin typeface="等线" panose="02010600030101010101" pitchFamily="2" charset="-122"/>
              <a:ea typeface="等线" panose="02010600030101010101" pitchFamily="2" charset="-122"/>
              <a:cs typeface="Courier New" panose="02070309020205020404" pitchFamily="49" charset="0"/>
            </a:endParaRPr>
          </a:p>
          <a:p>
            <a:r>
              <a:rPr lang="en-US" altLang="zh-CN" sz="1800" kern="100" dirty="0">
                <a:effectLst/>
                <a:latin typeface="华文彩云" panose="02010800040101010101" pitchFamily="2" charset="-122"/>
                <a:ea typeface="华文彩云" panose="02010800040101010101" pitchFamily="2" charset="-122"/>
                <a:cs typeface="Courier New" panose="02070309020205020404" pitchFamily="49" charset="0"/>
              </a:rPr>
              <a:t>                                             </a:t>
            </a:r>
            <a:r>
              <a:rPr lang="zh-CN" altLang="en-US" sz="1800" kern="100" dirty="0">
                <a:latin typeface="华文彩云" panose="02010800040101010101" pitchFamily="2" charset="-122"/>
                <a:ea typeface="华文彩云" panose="02010800040101010101" pitchFamily="2" charset="-122"/>
                <a:cs typeface="Courier New" panose="02070309020205020404" pitchFamily="49" charset="0"/>
              </a:rPr>
              <a:t>房保国</a:t>
            </a:r>
            <a:endParaRPr lang="zh-CN" altLang="zh-CN" sz="1800" kern="100" dirty="0">
              <a:effectLst/>
              <a:latin typeface="华文彩云" panose="02010800040101010101" pitchFamily="2" charset="-122"/>
              <a:ea typeface="华文彩云" panose="02010800040101010101" pitchFamily="2" charset="-122"/>
              <a:cs typeface="Courier New" panose="02070309020205020404" pitchFamily="49" charset="0"/>
            </a:endParaRPr>
          </a:p>
        </p:txBody>
      </p:sp>
    </p:spTree>
    <p:extLst>
      <p:ext uri="{BB962C8B-B14F-4D97-AF65-F5344CB8AC3E}">
        <p14:creationId xmlns:p14="http://schemas.microsoft.com/office/powerpoint/2010/main" val="1856443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lnSpcReduction="20000"/>
          </a:bodyPr>
          <a:lstStyle/>
          <a:p>
            <a:r>
              <a:rPr lang="zh-CN" altLang="en-US" dirty="0"/>
              <a:t>刘县令认为基本证据齐备，只缺杨乃武口供，但案情重大，不宜过分刑讯，决定</a:t>
            </a:r>
            <a:r>
              <a:rPr lang="zh-CN" altLang="en-US" dirty="0">
                <a:solidFill>
                  <a:srgbClr val="00B050"/>
                </a:solidFill>
              </a:rPr>
              <a:t>解送杭州知府审理</a:t>
            </a:r>
            <a:r>
              <a:rPr lang="zh-CN" altLang="en-US" dirty="0"/>
              <a:t>。</a:t>
            </a:r>
            <a:r>
              <a:rPr lang="zh-CN" altLang="en-US" dirty="0">
                <a:solidFill>
                  <a:srgbClr val="FF0000"/>
                </a:solidFill>
              </a:rPr>
              <a:t>知府陈鲁听</a:t>
            </a:r>
            <a:r>
              <a:rPr lang="zh-CN" altLang="en-US" dirty="0"/>
              <a:t>了案情，也认定是小白菜和杨乃武通奸谋害亲夫，但需要证实一些细节。在堂上，已被刑讯吓破胆的小白菜胡乱攀供，称于</a:t>
            </a:r>
            <a:r>
              <a:rPr lang="en-US" altLang="zh-CN" dirty="0"/>
              <a:t>8</a:t>
            </a:r>
            <a:r>
              <a:rPr lang="zh-CN" altLang="en-US" dirty="0"/>
              <a:t>月</a:t>
            </a:r>
            <a:r>
              <a:rPr lang="en-US" altLang="zh-CN" dirty="0"/>
              <a:t>24</a:t>
            </a:r>
            <a:r>
              <a:rPr lang="zh-CN" altLang="en-US" dirty="0"/>
              <a:t>日与杨乃武见面密谋杀夫，后杨乃武于</a:t>
            </a:r>
            <a:r>
              <a:rPr lang="en-US" altLang="zh-CN" dirty="0"/>
              <a:t>10</a:t>
            </a:r>
            <a:r>
              <a:rPr lang="zh-CN" altLang="en-US" dirty="0"/>
              <a:t>月</a:t>
            </a:r>
            <a:r>
              <a:rPr lang="en-US" altLang="zh-CN" dirty="0"/>
              <a:t>5</a:t>
            </a:r>
            <a:r>
              <a:rPr lang="zh-CN" altLang="en-US" dirty="0"/>
              <a:t>日给她送来砒霜。</a:t>
            </a:r>
            <a:endParaRPr lang="en-US" altLang="zh-CN" dirty="0"/>
          </a:p>
          <a:p>
            <a:r>
              <a:rPr lang="zh-CN" altLang="en-US" dirty="0"/>
              <a:t>对于这些说法，杨乃武辩称：</a:t>
            </a:r>
            <a:r>
              <a:rPr lang="en-US" altLang="zh-CN" dirty="0">
                <a:solidFill>
                  <a:srgbClr val="FF0000"/>
                </a:solidFill>
              </a:rPr>
              <a:t>8</a:t>
            </a:r>
            <a:r>
              <a:rPr lang="zh-CN" altLang="en-US" dirty="0">
                <a:solidFill>
                  <a:srgbClr val="FF0000"/>
                </a:solidFill>
              </a:rPr>
              <a:t>月</a:t>
            </a:r>
            <a:r>
              <a:rPr lang="en-US" altLang="zh-CN" dirty="0">
                <a:solidFill>
                  <a:srgbClr val="FF0000"/>
                </a:solidFill>
              </a:rPr>
              <a:t>24</a:t>
            </a:r>
            <a:r>
              <a:rPr lang="zh-CN" altLang="en-US" dirty="0">
                <a:solidFill>
                  <a:srgbClr val="FF0000"/>
                </a:solidFill>
              </a:rPr>
              <a:t>日自己正在省城参加考试，</a:t>
            </a:r>
            <a:r>
              <a:rPr lang="en-US" altLang="zh-CN" dirty="0">
                <a:solidFill>
                  <a:srgbClr val="FF0000"/>
                </a:solidFill>
              </a:rPr>
              <a:t>10</a:t>
            </a:r>
            <a:r>
              <a:rPr lang="zh-CN" altLang="en-US" dirty="0">
                <a:solidFill>
                  <a:srgbClr val="FF0000"/>
                </a:solidFill>
              </a:rPr>
              <a:t>月</a:t>
            </a:r>
            <a:r>
              <a:rPr lang="en-US" altLang="zh-CN" dirty="0">
                <a:solidFill>
                  <a:srgbClr val="FF0000"/>
                </a:solidFill>
              </a:rPr>
              <a:t>5</a:t>
            </a:r>
            <a:r>
              <a:rPr lang="zh-CN" altLang="en-US" dirty="0">
                <a:solidFill>
                  <a:srgbClr val="FF0000"/>
                </a:solidFill>
              </a:rPr>
              <a:t>日自己则在南乡岳父家</a:t>
            </a:r>
            <a:r>
              <a:rPr lang="zh-CN" altLang="en-US" dirty="0"/>
              <a:t>商讨立继一事，而且都有人证。陈知府不信，动用大刑。府衙的刑具比县衙多且酷，杨乃武坚持不住，</a:t>
            </a:r>
            <a:r>
              <a:rPr lang="zh-CN" altLang="en-US" dirty="0">
                <a:solidFill>
                  <a:srgbClr val="FF0000"/>
                </a:solidFill>
              </a:rPr>
              <a:t>屈打成招</a:t>
            </a:r>
            <a:r>
              <a:rPr lang="zh-CN" altLang="en-US" dirty="0"/>
              <a:t>。陈知府问他在何处购得砒霜，他胡乱说了一个东乡“钱记爱仁堂”药铺。拿到供词，陈知府很得意，命令刘县令即刻去取买砒霜的证词。</a:t>
            </a:r>
          </a:p>
        </p:txBody>
      </p:sp>
    </p:spTree>
    <p:extLst>
      <p:ext uri="{BB962C8B-B14F-4D97-AF65-F5344CB8AC3E}">
        <p14:creationId xmlns:p14="http://schemas.microsoft.com/office/powerpoint/2010/main" val="252445901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lnSpcReduction="10000"/>
          </a:bodyPr>
          <a:lstStyle/>
          <a:p>
            <a:r>
              <a:rPr lang="zh-CN" altLang="en-US" dirty="0"/>
              <a:t>根据咨询委员会的注释</a:t>
            </a:r>
            <a:r>
              <a:rPr lang="en-US" altLang="zh-CN" dirty="0"/>
              <a:t>,</a:t>
            </a:r>
            <a:r>
              <a:rPr lang="zh-CN" altLang="en-US" dirty="0"/>
              <a:t>之所以没有将诉讼突袭作为排除相关性证据的依据</a:t>
            </a:r>
            <a:r>
              <a:rPr lang="en-US" altLang="zh-CN" dirty="0"/>
              <a:t>,</a:t>
            </a:r>
            <a:r>
              <a:rPr lang="zh-CN" altLang="en-US" dirty="0"/>
              <a:t>主要是因为</a:t>
            </a:r>
            <a:r>
              <a:rPr lang="en-US" altLang="zh-CN" dirty="0"/>
              <a:t>:(1)</a:t>
            </a:r>
            <a:r>
              <a:rPr lang="zh-CN" altLang="en-US" dirty="0"/>
              <a:t>如果案件审理的过程中</a:t>
            </a:r>
            <a:r>
              <a:rPr lang="en-US" altLang="zh-CN" dirty="0"/>
              <a:t>,</a:t>
            </a:r>
            <a:r>
              <a:rPr lang="zh-CN" altLang="en-US" dirty="0"/>
              <a:t>突然出示证据</a:t>
            </a:r>
            <a:r>
              <a:rPr lang="en-US" altLang="zh-CN" dirty="0"/>
              <a:t>,</a:t>
            </a:r>
            <a:r>
              <a:rPr lang="zh-CN" altLang="en-US" dirty="0">
                <a:solidFill>
                  <a:srgbClr val="FF0000"/>
                </a:solidFill>
              </a:rPr>
              <a:t>法庭可以通过批准诉讼延期</a:t>
            </a:r>
            <a:r>
              <a:rPr lang="zh-CN" altLang="en-US" dirty="0"/>
              <a:t>的方式进行弥补</a:t>
            </a:r>
            <a:r>
              <a:rPr lang="en-US" altLang="zh-CN" dirty="0"/>
              <a:t>;(2)</a:t>
            </a:r>
            <a:r>
              <a:rPr lang="zh-CN" altLang="en-US" dirty="0"/>
              <a:t>还可以通</a:t>
            </a:r>
            <a:r>
              <a:rPr lang="zh-CN" altLang="en-US" dirty="0">
                <a:solidFill>
                  <a:srgbClr val="FF0000"/>
                </a:solidFill>
              </a:rPr>
              <a:t>审前的证据发现程序或者审前会议等避免</a:t>
            </a:r>
            <a:r>
              <a:rPr lang="zh-CN" altLang="en-US" dirty="0"/>
              <a:t>诉讼突袭的发生。</a:t>
            </a:r>
            <a:endParaRPr lang="en-US" altLang="zh-CN" dirty="0"/>
          </a:p>
          <a:p>
            <a:r>
              <a:rPr lang="zh-CN" altLang="en-US" dirty="0"/>
              <a:t>需要说明的是，虽然</a:t>
            </a:r>
            <a:r>
              <a:rPr lang="en-US" altLang="zh-CN" dirty="0"/>
              <a:t>《</a:t>
            </a:r>
            <a:r>
              <a:rPr lang="zh-CN" altLang="en-US" dirty="0"/>
              <a:t>联邦证据规则</a:t>
            </a:r>
            <a:r>
              <a:rPr lang="en-US" altLang="zh-CN" dirty="0"/>
              <a:t>403》</a:t>
            </a:r>
            <a:r>
              <a:rPr lang="zh-CN" altLang="en-US" dirty="0"/>
              <a:t>没有将诉突袭列为排除证据的特别依据</a:t>
            </a:r>
            <a:r>
              <a:rPr lang="en-US" altLang="zh-CN" dirty="0"/>
              <a:t>,</a:t>
            </a:r>
            <a:r>
              <a:rPr lang="zh-CN" altLang="en-US" dirty="0"/>
              <a:t>但是</a:t>
            </a:r>
            <a:r>
              <a:rPr lang="zh-CN" altLang="en-US" dirty="0">
                <a:solidFill>
                  <a:srgbClr val="00B050"/>
                </a:solidFill>
              </a:rPr>
              <a:t>如果因为突袭要求延期而使案件的审理会被</a:t>
            </a:r>
            <a:r>
              <a:rPr lang="zh-CN" altLang="en-US" dirty="0">
                <a:solidFill>
                  <a:srgbClr val="FF0000"/>
                </a:solidFill>
              </a:rPr>
              <a:t>不合理地拖延下去或者诉讼突袭同时带来偏见问题混淆</a:t>
            </a:r>
            <a:r>
              <a:rPr lang="zh-CN" altLang="en-US" dirty="0"/>
              <a:t>等</a:t>
            </a:r>
            <a:r>
              <a:rPr lang="en-US" altLang="zh-CN" dirty="0"/>
              <a:t>,</a:t>
            </a:r>
            <a:r>
              <a:rPr lang="zh-CN" altLang="en-US" dirty="0"/>
              <a:t>导致诉讼突袭的证人证词仍然可以被排除。</a:t>
            </a:r>
          </a:p>
        </p:txBody>
      </p:sp>
    </p:spTree>
    <p:extLst>
      <p:ext uri="{BB962C8B-B14F-4D97-AF65-F5344CB8AC3E}">
        <p14:creationId xmlns:p14="http://schemas.microsoft.com/office/powerpoint/2010/main" val="164395933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400" dirty="0">
                <a:solidFill>
                  <a:srgbClr val="FF0000"/>
                </a:solidFill>
              </a:rPr>
              <a:t>三、因为公共政策原因而被排除的相关性证据</a:t>
            </a:r>
          </a:p>
        </p:txBody>
      </p:sp>
      <p:sp>
        <p:nvSpPr>
          <p:cNvPr id="3" name="内容占位符 2"/>
          <p:cNvSpPr>
            <a:spLocks noGrp="1"/>
          </p:cNvSpPr>
          <p:nvPr>
            <p:ph idx="1"/>
          </p:nvPr>
        </p:nvSpPr>
        <p:spPr/>
        <p:txBody>
          <a:bodyPr/>
          <a:lstStyle/>
          <a:p>
            <a:r>
              <a:rPr lang="zh-CN" altLang="en-US" dirty="0"/>
              <a:t>有时出于支持某种公共政策的目的</a:t>
            </a:r>
            <a:r>
              <a:rPr lang="en-US" altLang="zh-CN" dirty="0"/>
              <a:t>,</a:t>
            </a:r>
            <a:r>
              <a:rPr lang="zh-CN" altLang="en-US" dirty="0"/>
              <a:t>某些相关性的证据也可能被排除。</a:t>
            </a:r>
            <a:endParaRPr lang="en-US" altLang="zh-CN" dirty="0"/>
          </a:p>
          <a:p>
            <a:r>
              <a:rPr lang="zh-CN" altLang="en-US" dirty="0"/>
              <a:t>属于这一类被排除的证据主要有</a:t>
            </a:r>
            <a:r>
              <a:rPr lang="en-US" altLang="zh-CN" dirty="0"/>
              <a:t>:</a:t>
            </a:r>
            <a:r>
              <a:rPr lang="zh-CN" altLang="en-US" dirty="0">
                <a:solidFill>
                  <a:srgbClr val="00B050"/>
                </a:solidFill>
              </a:rPr>
              <a:t>与是否已经购买责任保险有关的证据</a:t>
            </a:r>
            <a:r>
              <a:rPr lang="en-US" altLang="zh-CN" dirty="0">
                <a:solidFill>
                  <a:srgbClr val="00B050"/>
                </a:solidFill>
              </a:rPr>
              <a:t>;</a:t>
            </a:r>
            <a:r>
              <a:rPr lang="zh-CN" altLang="en-US" dirty="0">
                <a:solidFill>
                  <a:srgbClr val="00B050"/>
                </a:solidFill>
              </a:rPr>
              <a:t>损害发生后</a:t>
            </a:r>
            <a:r>
              <a:rPr lang="en-US" altLang="zh-CN" dirty="0">
                <a:solidFill>
                  <a:srgbClr val="00B050"/>
                </a:solidFill>
              </a:rPr>
              <a:t>,</a:t>
            </a:r>
            <a:r>
              <a:rPr lang="zh-CN" altLang="en-US" dirty="0">
                <a:solidFill>
                  <a:srgbClr val="00B050"/>
                </a:solidFill>
              </a:rPr>
              <a:t>被告采取了某些修补或者防护措施</a:t>
            </a:r>
            <a:r>
              <a:rPr lang="en-US" altLang="zh-CN" dirty="0">
                <a:solidFill>
                  <a:srgbClr val="00B050"/>
                </a:solidFill>
              </a:rPr>
              <a:t>;</a:t>
            </a:r>
            <a:r>
              <a:rPr lang="zh-CN" altLang="en-US" dirty="0">
                <a:solidFill>
                  <a:srgbClr val="00B050"/>
                </a:solidFill>
              </a:rPr>
              <a:t>为解决争议而进行的谈判</a:t>
            </a:r>
            <a:r>
              <a:rPr lang="en-US" altLang="zh-CN" dirty="0">
                <a:solidFill>
                  <a:srgbClr val="00B050"/>
                </a:solidFill>
              </a:rPr>
              <a:t>;</a:t>
            </a:r>
            <a:r>
              <a:rPr lang="zh-CN" altLang="en-US" dirty="0">
                <a:solidFill>
                  <a:srgbClr val="00B050"/>
                </a:solidFill>
              </a:rPr>
              <a:t>已经收回的与检方达成的有罪承认以及为求从轻处罚</a:t>
            </a:r>
            <a:r>
              <a:rPr lang="en-US" altLang="zh-CN" dirty="0">
                <a:solidFill>
                  <a:srgbClr val="00B050"/>
                </a:solidFill>
              </a:rPr>
              <a:t>,</a:t>
            </a:r>
            <a:r>
              <a:rPr lang="zh-CN" altLang="en-US" dirty="0">
                <a:solidFill>
                  <a:srgbClr val="00B050"/>
                </a:solidFill>
              </a:rPr>
              <a:t>在与检方谈判的过程中</a:t>
            </a:r>
            <a:r>
              <a:rPr lang="en-US" altLang="zh-CN" dirty="0">
                <a:solidFill>
                  <a:srgbClr val="00B050"/>
                </a:solidFill>
              </a:rPr>
              <a:t>,</a:t>
            </a:r>
            <a:r>
              <a:rPr lang="zh-CN" altLang="en-US" dirty="0">
                <a:solidFill>
                  <a:srgbClr val="00B050"/>
                </a:solidFill>
              </a:rPr>
              <a:t>主动作出有罪承认</a:t>
            </a:r>
            <a:r>
              <a:rPr lang="en-US" altLang="zh-CN" dirty="0">
                <a:solidFill>
                  <a:srgbClr val="00B050"/>
                </a:solidFill>
              </a:rPr>
              <a:t>;</a:t>
            </a:r>
            <a:r>
              <a:rPr lang="zh-CN" altLang="en-US" dirty="0">
                <a:solidFill>
                  <a:srgbClr val="00B050"/>
                </a:solidFill>
              </a:rPr>
              <a:t>主动提出的愿意承担的医疗费用</a:t>
            </a:r>
            <a:r>
              <a:rPr lang="zh-CN" altLang="en-US" dirty="0"/>
              <a:t>等。</a:t>
            </a:r>
          </a:p>
        </p:txBody>
      </p:sp>
    </p:spTree>
    <p:extLst>
      <p:ext uri="{BB962C8B-B14F-4D97-AF65-F5344CB8AC3E}">
        <p14:creationId xmlns:p14="http://schemas.microsoft.com/office/powerpoint/2010/main" val="326985159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85000" lnSpcReduction="10000"/>
          </a:bodyPr>
          <a:lstStyle/>
          <a:p>
            <a:r>
              <a:rPr lang="en-US" altLang="zh-CN" dirty="0">
                <a:solidFill>
                  <a:srgbClr val="FF0000"/>
                </a:solidFill>
              </a:rPr>
              <a:t>(</a:t>
            </a:r>
            <a:r>
              <a:rPr lang="zh-CN" altLang="en-US" dirty="0">
                <a:solidFill>
                  <a:srgbClr val="FF0000"/>
                </a:solidFill>
              </a:rPr>
              <a:t>一</a:t>
            </a:r>
            <a:r>
              <a:rPr lang="en-US" altLang="zh-CN" dirty="0">
                <a:solidFill>
                  <a:srgbClr val="FF0000"/>
                </a:solidFill>
              </a:rPr>
              <a:t>)</a:t>
            </a:r>
            <a:r>
              <a:rPr lang="zh-CN" altLang="en-US" dirty="0">
                <a:solidFill>
                  <a:srgbClr val="FF0000"/>
                </a:solidFill>
              </a:rPr>
              <a:t>与是否已经购买责任保险有关的证据</a:t>
            </a:r>
            <a:endParaRPr lang="en-US" altLang="zh-CN" dirty="0">
              <a:solidFill>
                <a:srgbClr val="FF0000"/>
              </a:solidFill>
            </a:endParaRPr>
          </a:p>
          <a:p>
            <a:r>
              <a:rPr lang="en-US" altLang="zh-CN" dirty="0"/>
              <a:t>《</a:t>
            </a:r>
            <a:r>
              <a:rPr lang="zh-CN" altLang="en-US" dirty="0"/>
              <a:t>联邦证据规则</a:t>
            </a:r>
            <a:r>
              <a:rPr lang="en-US" altLang="zh-CN" dirty="0"/>
              <a:t>411》,</a:t>
            </a:r>
            <a:r>
              <a:rPr lang="zh-CN" altLang="en-US" dirty="0"/>
              <a:t>是否应当采纳已经购买或者没有购买责任保险作为证据取决于所</a:t>
            </a:r>
            <a:r>
              <a:rPr lang="zh-CN" altLang="en-US" dirty="0">
                <a:solidFill>
                  <a:srgbClr val="FF0000"/>
                </a:solidFill>
              </a:rPr>
              <a:t>要证明的内容是什么</a:t>
            </a:r>
            <a:r>
              <a:rPr lang="zh-CN" altLang="en-US" dirty="0"/>
              <a:t>。作为一般规则，一个人是否已经购买责任保险</a:t>
            </a:r>
            <a:r>
              <a:rPr lang="zh-CN" altLang="en-US" dirty="0">
                <a:solidFill>
                  <a:srgbClr val="FF0000"/>
                </a:solidFill>
              </a:rPr>
              <a:t>不能</a:t>
            </a:r>
            <a:r>
              <a:rPr lang="zh-CN" altLang="en-US" dirty="0"/>
              <a:t>作为证据</a:t>
            </a:r>
            <a:r>
              <a:rPr lang="zh-CN" altLang="en-US" dirty="0">
                <a:solidFill>
                  <a:srgbClr val="00B050"/>
                </a:solidFill>
              </a:rPr>
              <a:t>证明这个人的行为有过失或者有错误，也不能用来证明这个人有能力支付巨额赔偿</a:t>
            </a:r>
            <a:r>
              <a:rPr lang="zh-CN" altLang="en-US" dirty="0"/>
              <a:t>。</a:t>
            </a:r>
            <a:endParaRPr lang="en-US" altLang="zh-CN" dirty="0"/>
          </a:p>
          <a:p>
            <a:r>
              <a:rPr lang="zh-CN" altLang="en-US" dirty="0"/>
              <a:t>责任保险不能因为上述目的作为证据被采纳的</a:t>
            </a:r>
            <a:r>
              <a:rPr lang="zh-CN" altLang="en-US" dirty="0">
                <a:solidFill>
                  <a:srgbClr val="FF0000"/>
                </a:solidFill>
              </a:rPr>
              <a:t>理由有两点</a:t>
            </a:r>
            <a:r>
              <a:rPr lang="en-US" altLang="zh-CN" dirty="0"/>
              <a:t>:(1)</a:t>
            </a:r>
            <a:r>
              <a:rPr lang="zh-CN" altLang="en-US" dirty="0"/>
              <a:t>有无责任保险通常与案件所争议的问题</a:t>
            </a:r>
            <a:r>
              <a:rPr lang="en-US" altLang="zh-CN" dirty="0"/>
              <a:t>,</a:t>
            </a:r>
            <a:r>
              <a:rPr lang="zh-CN" altLang="en-US" dirty="0"/>
              <a:t>例如</a:t>
            </a:r>
            <a:r>
              <a:rPr lang="en-US" altLang="zh-CN" dirty="0"/>
              <a:t>,</a:t>
            </a:r>
            <a:r>
              <a:rPr lang="zh-CN" altLang="en-US" dirty="0"/>
              <a:t>是否有过失</a:t>
            </a:r>
            <a:r>
              <a:rPr lang="en-US" altLang="zh-CN" dirty="0"/>
              <a:t>,</a:t>
            </a:r>
            <a:r>
              <a:rPr lang="zh-CN" altLang="en-US" dirty="0"/>
              <a:t>一般没有关系</a:t>
            </a:r>
            <a:r>
              <a:rPr lang="en-US" altLang="zh-CN" dirty="0"/>
              <a:t>;(2)</a:t>
            </a:r>
            <a:r>
              <a:rPr lang="zh-CN" altLang="en-US" dirty="0"/>
              <a:t>采纳是否已经购买责任保险作为证据</a:t>
            </a:r>
            <a:r>
              <a:rPr lang="en-US" altLang="zh-CN" dirty="0"/>
              <a:t>,</a:t>
            </a:r>
            <a:r>
              <a:rPr lang="zh-CN" altLang="en-US" dirty="0"/>
              <a:t>经常会导致陪审团对当事人的</a:t>
            </a:r>
            <a:r>
              <a:rPr lang="zh-CN" altLang="en-US" dirty="0">
                <a:solidFill>
                  <a:srgbClr val="FF0000"/>
                </a:solidFill>
              </a:rPr>
              <a:t>偏见</a:t>
            </a:r>
            <a:r>
              <a:rPr lang="zh-CN" altLang="en-US" dirty="0"/>
              <a:t>。如果已经购买责任保险</a:t>
            </a:r>
            <a:r>
              <a:rPr lang="en-US" altLang="zh-CN" dirty="0"/>
              <a:t>,</a:t>
            </a:r>
            <a:r>
              <a:rPr lang="zh-CN" altLang="en-US" dirty="0"/>
              <a:t>陪审团就有可能</a:t>
            </a:r>
            <a:r>
              <a:rPr lang="zh-CN" altLang="en-US" dirty="0">
                <a:solidFill>
                  <a:srgbClr val="FF0000"/>
                </a:solidFill>
              </a:rPr>
              <a:t>倾向于裁决存在责任或者支付不合理的高额赔偿</a:t>
            </a:r>
            <a:r>
              <a:rPr lang="zh-CN" altLang="en-US" dirty="0"/>
              <a:t>。但</a:t>
            </a:r>
            <a:r>
              <a:rPr lang="zh-CN" altLang="en-US" dirty="0">
                <a:solidFill>
                  <a:srgbClr val="00B050"/>
                </a:solidFill>
              </a:rPr>
              <a:t>如果没有购买保险</a:t>
            </a:r>
            <a:r>
              <a:rPr lang="en-US" altLang="zh-CN" dirty="0">
                <a:solidFill>
                  <a:srgbClr val="00B050"/>
                </a:solidFill>
              </a:rPr>
              <a:t>,</a:t>
            </a:r>
            <a:r>
              <a:rPr lang="zh-CN" altLang="en-US" dirty="0">
                <a:solidFill>
                  <a:srgbClr val="00B050"/>
                </a:solidFill>
              </a:rPr>
              <a:t>陪审团又有可能倾向于作出效果相反的裁决</a:t>
            </a:r>
            <a:r>
              <a:rPr lang="zh-CN" altLang="en-US" dirty="0"/>
              <a:t>。</a:t>
            </a:r>
          </a:p>
        </p:txBody>
      </p:sp>
    </p:spTree>
    <p:extLst>
      <p:ext uri="{BB962C8B-B14F-4D97-AF65-F5344CB8AC3E}">
        <p14:creationId xmlns:p14="http://schemas.microsoft.com/office/powerpoint/2010/main" val="183931404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lnSpcReduction="10000"/>
          </a:bodyPr>
          <a:lstStyle/>
          <a:p>
            <a:r>
              <a:rPr lang="zh-CN" altLang="en-US" dirty="0"/>
              <a:t>除了上述一般规则外</a:t>
            </a:r>
            <a:r>
              <a:rPr lang="en-US" altLang="zh-CN" dirty="0"/>
              <a:t>,</a:t>
            </a:r>
            <a:r>
              <a:rPr lang="zh-CN" altLang="en-US" dirty="0"/>
              <a:t>有无责任保险可以作为证据用于证明其他事项</a:t>
            </a:r>
            <a:r>
              <a:rPr lang="en-US" altLang="zh-CN" dirty="0"/>
              <a:t>,</a:t>
            </a:r>
            <a:r>
              <a:rPr lang="zh-CN" altLang="en-US" dirty="0"/>
              <a:t>只要当事人对这些待证明的事项有争议。有无责任保险可以作为证据被采纳</a:t>
            </a:r>
            <a:r>
              <a:rPr lang="zh-CN" altLang="en-US" dirty="0">
                <a:solidFill>
                  <a:srgbClr val="FF0000"/>
                </a:solidFill>
              </a:rPr>
              <a:t>证明的其他事项</a:t>
            </a:r>
            <a:r>
              <a:rPr lang="en-US" altLang="zh-CN" dirty="0"/>
              <a:t>,</a:t>
            </a:r>
            <a:r>
              <a:rPr lang="zh-CN" altLang="en-US" dirty="0"/>
              <a:t>如</a:t>
            </a:r>
            <a:r>
              <a:rPr lang="en-US" altLang="zh-CN" dirty="0"/>
              <a:t>:</a:t>
            </a:r>
          </a:p>
          <a:p>
            <a:r>
              <a:rPr lang="en-US" altLang="zh-CN" dirty="0">
                <a:solidFill>
                  <a:srgbClr val="FF0000"/>
                </a:solidFill>
              </a:rPr>
              <a:t>1.</a:t>
            </a:r>
            <a:r>
              <a:rPr lang="zh-CN" altLang="en-US" dirty="0">
                <a:solidFill>
                  <a:srgbClr val="FF0000"/>
                </a:solidFill>
              </a:rPr>
              <a:t>如果当事人就</a:t>
            </a:r>
            <a:r>
              <a:rPr lang="zh-CN" altLang="en-US" dirty="0">
                <a:solidFill>
                  <a:srgbClr val="00B050"/>
                </a:solidFill>
              </a:rPr>
              <a:t>代理关系、所有权或者控制权关系的存在</a:t>
            </a:r>
            <a:r>
              <a:rPr lang="zh-CN" altLang="en-US" dirty="0">
                <a:solidFill>
                  <a:srgbClr val="FF0000"/>
                </a:solidFill>
              </a:rPr>
              <a:t>发生争议</a:t>
            </a:r>
            <a:r>
              <a:rPr lang="en-US" altLang="zh-CN" dirty="0">
                <a:solidFill>
                  <a:srgbClr val="FF0000"/>
                </a:solidFill>
              </a:rPr>
              <a:t>,</a:t>
            </a:r>
            <a:r>
              <a:rPr lang="zh-CN" altLang="en-US" dirty="0">
                <a:solidFill>
                  <a:srgbClr val="FF0000"/>
                </a:solidFill>
              </a:rPr>
              <a:t>那么有无责任保险可以用于证明这种关系是否存在</a:t>
            </a:r>
            <a:r>
              <a:rPr lang="zh-CN" altLang="en-US" dirty="0"/>
              <a:t>。</a:t>
            </a:r>
            <a:endParaRPr lang="en-US" altLang="zh-CN" dirty="0"/>
          </a:p>
          <a:p>
            <a:r>
              <a:rPr lang="zh-CN" altLang="en-US" dirty="0"/>
              <a:t>例如，</a:t>
            </a:r>
            <a:r>
              <a:rPr lang="en-US" altLang="zh-CN" dirty="0"/>
              <a:t>P</a:t>
            </a:r>
            <a:r>
              <a:rPr lang="zh-CN" altLang="en-US" dirty="0"/>
              <a:t>因为在一座建筑物内跌伤而起诉</a:t>
            </a:r>
            <a:r>
              <a:rPr lang="en-US" altLang="zh-CN" dirty="0"/>
              <a:t>D</a:t>
            </a:r>
            <a:r>
              <a:rPr lang="zh-CN" altLang="en-US" dirty="0"/>
              <a:t>。但是，</a:t>
            </a:r>
            <a:r>
              <a:rPr lang="en-US" altLang="zh-CN" dirty="0">
                <a:solidFill>
                  <a:srgbClr val="FF0000"/>
                </a:solidFill>
              </a:rPr>
              <a:t>D</a:t>
            </a:r>
            <a:r>
              <a:rPr lang="zh-CN" altLang="en-US" dirty="0">
                <a:solidFill>
                  <a:srgbClr val="FF0000"/>
                </a:solidFill>
              </a:rPr>
              <a:t>否认事故发生的建筑物归他所有</a:t>
            </a:r>
            <a:r>
              <a:rPr lang="zh-CN" altLang="en-US" dirty="0"/>
              <a:t>。</a:t>
            </a:r>
            <a:r>
              <a:rPr lang="en-US" altLang="zh-CN" dirty="0"/>
              <a:t>P</a:t>
            </a:r>
            <a:r>
              <a:rPr lang="zh-CN" altLang="en-US" dirty="0"/>
              <a:t>然后</a:t>
            </a:r>
            <a:r>
              <a:rPr lang="zh-CN" altLang="en-US" dirty="0">
                <a:solidFill>
                  <a:srgbClr val="00B050"/>
                </a:solidFill>
              </a:rPr>
              <a:t>出示</a:t>
            </a:r>
            <a:r>
              <a:rPr lang="en-US" altLang="zh-CN" dirty="0">
                <a:solidFill>
                  <a:srgbClr val="00B050"/>
                </a:solidFill>
              </a:rPr>
              <a:t>D</a:t>
            </a:r>
            <a:r>
              <a:rPr lang="zh-CN" altLang="en-US" dirty="0">
                <a:solidFill>
                  <a:srgbClr val="00B050"/>
                </a:solidFill>
              </a:rPr>
              <a:t>已经就建筑物购买了责任保险作为证据</a:t>
            </a:r>
            <a:r>
              <a:rPr lang="zh-CN" altLang="en-US" dirty="0"/>
              <a:t>。在这种情况下，责任保险可以作为证据</a:t>
            </a:r>
            <a:r>
              <a:rPr lang="zh-CN" altLang="en-US" dirty="0">
                <a:solidFill>
                  <a:srgbClr val="FF0000"/>
                </a:solidFill>
              </a:rPr>
              <a:t>证明所有权关系</a:t>
            </a:r>
            <a:r>
              <a:rPr lang="zh-CN" altLang="en-US" dirty="0"/>
              <a:t>的存在。</a:t>
            </a:r>
          </a:p>
        </p:txBody>
      </p:sp>
    </p:spTree>
    <p:extLst>
      <p:ext uri="{BB962C8B-B14F-4D97-AF65-F5344CB8AC3E}">
        <p14:creationId xmlns:p14="http://schemas.microsoft.com/office/powerpoint/2010/main" val="360775647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a:t>2.</a:t>
            </a:r>
            <a:r>
              <a:rPr lang="zh-CN" altLang="en-US" dirty="0"/>
              <a:t>有无责任保险可以作为证据被采纳，</a:t>
            </a:r>
            <a:r>
              <a:rPr lang="zh-CN" altLang="en-US" dirty="0">
                <a:solidFill>
                  <a:srgbClr val="FF0000"/>
                </a:solidFill>
              </a:rPr>
              <a:t>证明证人存在偏见或者与待证明的事实存在利益关系</a:t>
            </a:r>
            <a:r>
              <a:rPr lang="zh-CN" altLang="en-US" dirty="0"/>
              <a:t>等</a:t>
            </a:r>
            <a:r>
              <a:rPr lang="en-US" altLang="zh-CN" dirty="0"/>
              <a:t>,</a:t>
            </a:r>
            <a:r>
              <a:rPr lang="zh-CN" altLang="en-US" dirty="0"/>
              <a:t>因此证人在作证时有可能撒谎或者夸大事实等。</a:t>
            </a:r>
            <a:endParaRPr lang="en-US" altLang="zh-CN" dirty="0"/>
          </a:p>
          <a:p>
            <a:r>
              <a:rPr lang="zh-CN" altLang="en-US" dirty="0"/>
              <a:t>例如</a:t>
            </a:r>
            <a:r>
              <a:rPr lang="en-US" altLang="zh-CN" dirty="0"/>
              <a:t>,</a:t>
            </a:r>
            <a:r>
              <a:rPr lang="zh-CN" altLang="en-US" dirty="0"/>
              <a:t>保险理赔人员在事故发生后需要访问目击证人并据以制作笔录。由于</a:t>
            </a:r>
            <a:r>
              <a:rPr lang="zh-CN" altLang="en-US" dirty="0">
                <a:solidFill>
                  <a:srgbClr val="FF0000"/>
                </a:solidFill>
              </a:rPr>
              <a:t>保险理赔人员与保险公司之间有利益关系</a:t>
            </a:r>
            <a:r>
              <a:rPr lang="en-US" altLang="zh-CN" dirty="0">
                <a:solidFill>
                  <a:srgbClr val="FF0000"/>
                </a:solidFill>
              </a:rPr>
              <a:t>,</a:t>
            </a:r>
            <a:r>
              <a:rPr lang="zh-CN" altLang="en-US" dirty="0"/>
              <a:t>因此当理赔人员出庭作证时，这种</a:t>
            </a:r>
            <a:r>
              <a:rPr lang="zh-CN" altLang="en-US" dirty="0">
                <a:solidFill>
                  <a:srgbClr val="00B050"/>
                </a:solidFill>
              </a:rPr>
              <a:t>利益关系的存在就可以作为证据被采纳证明证人可能存有偏见</a:t>
            </a:r>
            <a:r>
              <a:rPr lang="zh-CN" altLang="en-US" dirty="0"/>
              <a:t>等。</a:t>
            </a:r>
          </a:p>
          <a:p>
            <a:endParaRPr lang="zh-CN" altLang="en-US" dirty="0"/>
          </a:p>
        </p:txBody>
      </p:sp>
    </p:spTree>
    <p:extLst>
      <p:ext uri="{BB962C8B-B14F-4D97-AF65-F5344CB8AC3E}">
        <p14:creationId xmlns:p14="http://schemas.microsoft.com/office/powerpoint/2010/main" val="412781879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a:bodyPr>
          <a:lstStyle/>
          <a:p>
            <a:r>
              <a:rPr lang="en-US" altLang="zh-CN" dirty="0">
                <a:solidFill>
                  <a:srgbClr val="FF0000"/>
                </a:solidFill>
              </a:rPr>
              <a:t>(</a:t>
            </a:r>
            <a:r>
              <a:rPr lang="zh-CN" altLang="en-US" dirty="0">
                <a:solidFill>
                  <a:srgbClr val="FF0000"/>
                </a:solidFill>
              </a:rPr>
              <a:t>二</a:t>
            </a:r>
            <a:r>
              <a:rPr lang="en-US" altLang="zh-CN" dirty="0">
                <a:solidFill>
                  <a:srgbClr val="FF0000"/>
                </a:solidFill>
              </a:rPr>
              <a:t>)</a:t>
            </a:r>
            <a:r>
              <a:rPr lang="zh-CN" altLang="en-US" dirty="0">
                <a:solidFill>
                  <a:srgbClr val="FF0000"/>
                </a:solidFill>
              </a:rPr>
              <a:t>损害发生后被告采取了某些修补或者防护措施</a:t>
            </a:r>
            <a:endParaRPr lang="en-US" altLang="zh-CN" dirty="0">
              <a:solidFill>
                <a:srgbClr val="FF0000"/>
              </a:solidFill>
            </a:endParaRPr>
          </a:p>
          <a:p>
            <a:r>
              <a:rPr lang="zh-CN" altLang="en-US" dirty="0"/>
              <a:t>在损害发生后，如果被告采取了修补或者防护措施</a:t>
            </a:r>
            <a:r>
              <a:rPr lang="en-US" altLang="zh-CN" dirty="0"/>
              <a:t>,</a:t>
            </a:r>
            <a:r>
              <a:rPr lang="zh-CN" altLang="en-US" dirty="0"/>
              <a:t>那么</a:t>
            </a:r>
            <a:r>
              <a:rPr lang="en-US" altLang="zh-CN" dirty="0"/>
              <a:t>,</a:t>
            </a:r>
            <a:r>
              <a:rPr lang="zh-CN" altLang="en-US" dirty="0"/>
              <a:t>有关修补或者防护措施</a:t>
            </a:r>
            <a:r>
              <a:rPr lang="zh-CN" altLang="en-US" dirty="0">
                <a:solidFill>
                  <a:srgbClr val="FF0000"/>
                </a:solidFill>
              </a:rPr>
              <a:t>不能</a:t>
            </a:r>
            <a:r>
              <a:rPr lang="zh-CN" altLang="en-US" dirty="0"/>
              <a:t>作为证据被采纳</a:t>
            </a:r>
            <a:r>
              <a:rPr lang="zh-CN" altLang="en-US" dirty="0">
                <a:solidFill>
                  <a:srgbClr val="00B050"/>
                </a:solidFill>
              </a:rPr>
              <a:t>证明被告有过失、行为有过错、产品本身或设计有缺陷，或者需要警告或说明</a:t>
            </a:r>
            <a:r>
              <a:rPr lang="zh-CN" altLang="en-US" dirty="0"/>
              <a:t>等。</a:t>
            </a:r>
            <a:endParaRPr lang="en-US" altLang="zh-CN" dirty="0"/>
          </a:p>
          <a:p>
            <a:r>
              <a:rPr lang="zh-CN" altLang="en-US" dirty="0">
                <a:solidFill>
                  <a:srgbClr val="FF0000"/>
                </a:solidFill>
              </a:rPr>
              <a:t>补救措施</a:t>
            </a:r>
            <a:r>
              <a:rPr lang="zh-CN" altLang="en-US" dirty="0"/>
              <a:t>是指</a:t>
            </a:r>
            <a:r>
              <a:rPr lang="en-US" altLang="zh-CN" dirty="0"/>
              <a:t>,</a:t>
            </a:r>
            <a:r>
              <a:rPr lang="zh-CN" altLang="en-US" dirty="0"/>
              <a:t>如果这些措施在引起伤害的事故发生前就存在</a:t>
            </a:r>
            <a:r>
              <a:rPr lang="en-US" altLang="zh-CN" dirty="0"/>
              <a:t>,</a:t>
            </a:r>
            <a:r>
              <a:rPr lang="zh-CN" altLang="en-US" dirty="0"/>
              <a:t>那么事故发生的可能性就会降低。司法实践中</a:t>
            </a:r>
            <a:r>
              <a:rPr lang="en-US" altLang="zh-CN" dirty="0"/>
              <a:t>,</a:t>
            </a:r>
            <a:r>
              <a:rPr lang="zh-CN" altLang="en-US" dirty="0"/>
              <a:t>通过具体案件的审理确立的</a:t>
            </a:r>
            <a:r>
              <a:rPr lang="zh-CN" altLang="en-US" dirty="0">
                <a:solidFill>
                  <a:srgbClr val="FF0000"/>
                </a:solidFill>
              </a:rPr>
              <a:t>补救措施包括</a:t>
            </a:r>
            <a:r>
              <a:rPr lang="en-US" altLang="zh-CN" dirty="0">
                <a:solidFill>
                  <a:srgbClr val="FF0000"/>
                </a:solidFill>
              </a:rPr>
              <a:t>:</a:t>
            </a:r>
            <a:r>
              <a:rPr lang="zh-CN" altLang="en-US" dirty="0">
                <a:solidFill>
                  <a:srgbClr val="00B050"/>
                </a:solidFill>
              </a:rPr>
              <a:t>修缮</a:t>
            </a:r>
            <a:r>
              <a:rPr lang="en-US" altLang="zh-CN" dirty="0">
                <a:solidFill>
                  <a:srgbClr val="00B050"/>
                </a:solidFill>
              </a:rPr>
              <a:t>;</a:t>
            </a:r>
            <a:r>
              <a:rPr lang="zh-CN" altLang="en-US" dirty="0">
                <a:solidFill>
                  <a:srgbClr val="00B050"/>
                </a:solidFill>
              </a:rPr>
              <a:t>设计改变</a:t>
            </a:r>
            <a:r>
              <a:rPr lang="en-US" altLang="zh-CN" dirty="0">
                <a:solidFill>
                  <a:srgbClr val="00B050"/>
                </a:solidFill>
              </a:rPr>
              <a:t>;</a:t>
            </a:r>
            <a:r>
              <a:rPr lang="zh-CN" altLang="en-US" dirty="0">
                <a:solidFill>
                  <a:srgbClr val="00B050"/>
                </a:solidFill>
              </a:rPr>
              <a:t>对负有责任的雇员做出开除或者其他纪律处分等</a:t>
            </a:r>
            <a:r>
              <a:rPr lang="en-US" altLang="zh-CN" dirty="0">
                <a:solidFill>
                  <a:srgbClr val="00B050"/>
                </a:solidFill>
              </a:rPr>
              <a:t>;</a:t>
            </a:r>
            <a:r>
              <a:rPr lang="zh-CN" altLang="en-US" dirty="0">
                <a:solidFill>
                  <a:srgbClr val="00B050"/>
                </a:solidFill>
              </a:rPr>
              <a:t>改变规则或者政策</a:t>
            </a:r>
            <a:r>
              <a:rPr lang="en-US" altLang="zh-CN" dirty="0">
                <a:solidFill>
                  <a:srgbClr val="00B050"/>
                </a:solidFill>
              </a:rPr>
              <a:t>;</a:t>
            </a:r>
            <a:r>
              <a:rPr lang="zh-CN" altLang="en-US" dirty="0">
                <a:solidFill>
                  <a:srgbClr val="00B050"/>
                </a:solidFill>
              </a:rPr>
              <a:t>以及发布新的注意警告或者修改已有的注意警告</a:t>
            </a:r>
            <a:r>
              <a:rPr lang="zh-CN" altLang="en-US" dirty="0"/>
              <a:t>等。</a:t>
            </a:r>
          </a:p>
        </p:txBody>
      </p:sp>
    </p:spTree>
    <p:extLst>
      <p:ext uri="{BB962C8B-B14F-4D97-AF65-F5344CB8AC3E}">
        <p14:creationId xmlns:p14="http://schemas.microsoft.com/office/powerpoint/2010/main" val="93418312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zh-CN" altLang="en-US" dirty="0"/>
              <a:t>这样规定的</a:t>
            </a:r>
            <a:r>
              <a:rPr lang="zh-CN" altLang="en-US" dirty="0">
                <a:solidFill>
                  <a:srgbClr val="FF0000"/>
                </a:solidFill>
              </a:rPr>
              <a:t>理由是</a:t>
            </a:r>
            <a:r>
              <a:rPr lang="en-US" altLang="zh-CN" dirty="0"/>
              <a:t>:(1)</a:t>
            </a:r>
            <a:r>
              <a:rPr lang="zh-CN" altLang="en-US" dirty="0"/>
              <a:t>采取事后的补救措施并不能表明从前有过失。即便以前已经很安全</a:t>
            </a:r>
            <a:r>
              <a:rPr lang="en-US" altLang="zh-CN" dirty="0"/>
              <a:t>,</a:t>
            </a:r>
            <a:r>
              <a:rPr lang="zh-CN" altLang="en-US" dirty="0"/>
              <a:t>也可以</a:t>
            </a:r>
            <a:r>
              <a:rPr lang="zh-CN" altLang="en-US" dirty="0">
                <a:solidFill>
                  <a:srgbClr val="FF0000"/>
                </a:solidFill>
              </a:rPr>
              <a:t>采取更安全的措施</a:t>
            </a:r>
            <a:r>
              <a:rPr lang="en-US" altLang="zh-CN" dirty="0"/>
              <a:t>;(2)</a:t>
            </a:r>
            <a:r>
              <a:rPr lang="zh-CN" altLang="en-US" dirty="0"/>
              <a:t>基于公共政策的考虑</a:t>
            </a:r>
            <a:r>
              <a:rPr lang="en-US" altLang="zh-CN" dirty="0"/>
              <a:t>,</a:t>
            </a:r>
            <a:r>
              <a:rPr lang="zh-CN" altLang="en-US" dirty="0"/>
              <a:t>应当</a:t>
            </a:r>
            <a:r>
              <a:rPr lang="zh-CN" altLang="en-US" dirty="0">
                <a:solidFill>
                  <a:srgbClr val="FF0000"/>
                </a:solidFill>
              </a:rPr>
              <a:t>鼓励</a:t>
            </a:r>
            <a:r>
              <a:rPr lang="zh-CN" altLang="en-US" dirty="0"/>
              <a:t>当事人采取修补措施以避免将来发生类似的损害。换句话说</a:t>
            </a:r>
            <a:r>
              <a:rPr lang="en-US" altLang="zh-CN" dirty="0"/>
              <a:t>,</a:t>
            </a:r>
            <a:r>
              <a:rPr lang="zh-CN" altLang="en-US" dirty="0"/>
              <a:t>如果</a:t>
            </a:r>
            <a:r>
              <a:rPr lang="zh-CN" altLang="en-US" dirty="0">
                <a:solidFill>
                  <a:srgbClr val="00B050"/>
                </a:solidFill>
              </a:rPr>
              <a:t>允许采纳这类证据以证明有过错，当事人会倾向于不采取任何补救措施</a:t>
            </a:r>
            <a:r>
              <a:rPr lang="zh-CN" altLang="en-US" dirty="0"/>
              <a:t>。</a:t>
            </a:r>
            <a:endParaRPr lang="en-US" altLang="zh-CN" dirty="0"/>
          </a:p>
        </p:txBody>
      </p:sp>
    </p:spTree>
    <p:extLst>
      <p:ext uri="{BB962C8B-B14F-4D97-AF65-F5344CB8AC3E}">
        <p14:creationId xmlns:p14="http://schemas.microsoft.com/office/powerpoint/2010/main" val="104377547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lnSpcReduction="10000"/>
          </a:bodyPr>
          <a:lstStyle/>
          <a:p>
            <a:r>
              <a:rPr lang="zh-CN" altLang="en-US" dirty="0"/>
              <a:t>例如，</a:t>
            </a:r>
            <a:r>
              <a:rPr lang="en-US" altLang="zh-CN" dirty="0"/>
              <a:t>P</a:t>
            </a:r>
            <a:r>
              <a:rPr lang="zh-CN" altLang="en-US" dirty="0"/>
              <a:t>在一个十字路口过路时</a:t>
            </a:r>
            <a:r>
              <a:rPr lang="en-US" altLang="zh-CN" dirty="0"/>
              <a:t>,</a:t>
            </a:r>
            <a:r>
              <a:rPr lang="zh-CN" altLang="en-US" dirty="0"/>
              <a:t>被一辆汽车撞伤。由于肇事司机没有购买保险，</a:t>
            </a:r>
            <a:r>
              <a:rPr lang="en-US" altLang="zh-CN" dirty="0"/>
              <a:t>P</a:t>
            </a:r>
            <a:r>
              <a:rPr lang="zh-CN" altLang="en-US" dirty="0"/>
              <a:t>决定起诉</a:t>
            </a:r>
            <a:r>
              <a:rPr lang="en-US" altLang="zh-CN" dirty="0"/>
              <a:t>D</a:t>
            </a:r>
            <a:r>
              <a:rPr lang="zh-CN" altLang="en-US" dirty="0"/>
              <a:t>市。理由是由于</a:t>
            </a:r>
            <a:r>
              <a:rPr lang="en-US" altLang="zh-CN" dirty="0">
                <a:solidFill>
                  <a:srgbClr val="FF0000"/>
                </a:solidFill>
              </a:rPr>
              <a:t>D</a:t>
            </a:r>
            <a:r>
              <a:rPr lang="zh-CN" altLang="en-US" dirty="0">
                <a:solidFill>
                  <a:srgbClr val="FF0000"/>
                </a:solidFill>
              </a:rPr>
              <a:t>市没有标明斑马线</a:t>
            </a:r>
            <a:r>
              <a:rPr lang="zh-CN" altLang="en-US" dirty="0"/>
              <a:t>，因此对事故的发生负有过失责任。</a:t>
            </a:r>
            <a:r>
              <a:rPr lang="en-US" altLang="zh-CN" dirty="0"/>
              <a:t>P</a:t>
            </a:r>
            <a:r>
              <a:rPr lang="zh-CN" altLang="en-US" dirty="0"/>
              <a:t>的律师要求出示证据证明</a:t>
            </a:r>
            <a:r>
              <a:rPr lang="zh-CN" altLang="en-US" dirty="0">
                <a:solidFill>
                  <a:srgbClr val="00B050"/>
                </a:solidFill>
              </a:rPr>
              <a:t>事故发生后不久</a:t>
            </a:r>
            <a:r>
              <a:rPr lang="en-US" altLang="zh-CN" dirty="0">
                <a:solidFill>
                  <a:srgbClr val="00B050"/>
                </a:solidFill>
              </a:rPr>
              <a:t>,D</a:t>
            </a:r>
            <a:r>
              <a:rPr lang="zh-CN" altLang="en-US" dirty="0">
                <a:solidFill>
                  <a:srgbClr val="00B050"/>
                </a:solidFill>
              </a:rPr>
              <a:t>市派人在事故发生的十字路口</a:t>
            </a:r>
            <a:r>
              <a:rPr lang="zh-CN" altLang="en-US" dirty="0">
                <a:solidFill>
                  <a:srgbClr val="FF0000"/>
                </a:solidFill>
              </a:rPr>
              <a:t>标明了斑马线</a:t>
            </a:r>
            <a:r>
              <a:rPr lang="zh-CN" altLang="en-US" dirty="0"/>
              <a:t>。如果</a:t>
            </a:r>
            <a:r>
              <a:rPr lang="en-US" altLang="zh-CN" dirty="0"/>
              <a:t>D</a:t>
            </a:r>
            <a:r>
              <a:rPr lang="zh-CN" altLang="en-US" dirty="0"/>
              <a:t>市的律师反对，那么</a:t>
            </a:r>
            <a:r>
              <a:rPr lang="en-US" altLang="zh-CN" dirty="0"/>
              <a:t>P</a:t>
            </a:r>
            <a:r>
              <a:rPr lang="zh-CN" altLang="en-US" dirty="0"/>
              <a:t>的律师是否可以出示这一证据证明</a:t>
            </a:r>
            <a:r>
              <a:rPr lang="en-US" altLang="zh-CN" dirty="0"/>
              <a:t>D</a:t>
            </a:r>
            <a:r>
              <a:rPr lang="zh-CN" altLang="en-US" dirty="0"/>
              <a:t>市有过错。</a:t>
            </a:r>
          </a:p>
          <a:p>
            <a:r>
              <a:rPr lang="zh-CN" altLang="en-US" dirty="0"/>
              <a:t>本案中，</a:t>
            </a:r>
            <a:r>
              <a:rPr lang="en-US" altLang="zh-CN" dirty="0"/>
              <a:t>D</a:t>
            </a:r>
            <a:r>
              <a:rPr lang="zh-CN" altLang="en-US" dirty="0"/>
              <a:t>市采取补救措施的目的是为了避免将来发生类似的交通事故。由于公共政策的原因</a:t>
            </a:r>
            <a:r>
              <a:rPr lang="en-US" altLang="zh-CN" dirty="0"/>
              <a:t>,D</a:t>
            </a:r>
            <a:r>
              <a:rPr lang="zh-CN" altLang="en-US" dirty="0"/>
              <a:t>市的</a:t>
            </a:r>
            <a:r>
              <a:rPr lang="zh-CN" altLang="en-US" dirty="0">
                <a:solidFill>
                  <a:srgbClr val="FF0000"/>
                </a:solidFill>
              </a:rPr>
              <a:t>补救行为应当受到鼓励</a:t>
            </a:r>
            <a:r>
              <a:rPr lang="en-US" altLang="zh-CN" dirty="0"/>
              <a:t>,</a:t>
            </a:r>
            <a:r>
              <a:rPr lang="zh-CN" altLang="en-US" dirty="0"/>
              <a:t>因此不应当作为证据被采纳证明</a:t>
            </a:r>
            <a:r>
              <a:rPr lang="en-US" altLang="zh-CN" dirty="0"/>
              <a:t>D</a:t>
            </a:r>
            <a:r>
              <a:rPr lang="zh-CN" altLang="en-US" dirty="0"/>
              <a:t>市对事故的发生负有过失责任。 </a:t>
            </a:r>
            <a:endParaRPr lang="en-US" altLang="zh-CN" dirty="0"/>
          </a:p>
        </p:txBody>
      </p:sp>
    </p:spTree>
    <p:extLst>
      <p:ext uri="{BB962C8B-B14F-4D97-AF65-F5344CB8AC3E}">
        <p14:creationId xmlns:p14="http://schemas.microsoft.com/office/powerpoint/2010/main" val="192990218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lnSpcReduction="20000"/>
          </a:bodyPr>
          <a:lstStyle/>
          <a:p>
            <a:r>
              <a:rPr lang="zh-CN" altLang="en-US" dirty="0"/>
              <a:t>但是，争议事件发生后的补救措施可以作为证据被采纳</a:t>
            </a:r>
            <a:r>
              <a:rPr lang="zh-CN" altLang="en-US" dirty="0">
                <a:solidFill>
                  <a:srgbClr val="FF0000"/>
                </a:solidFill>
              </a:rPr>
              <a:t>证明其他当事人争议事项</a:t>
            </a:r>
            <a:r>
              <a:rPr lang="en-US" altLang="zh-CN" dirty="0"/>
              <a:t>,</a:t>
            </a:r>
            <a:r>
              <a:rPr lang="zh-CN" altLang="en-US" dirty="0"/>
              <a:t>如</a:t>
            </a:r>
            <a:r>
              <a:rPr lang="en-US" altLang="zh-CN" dirty="0"/>
              <a:t>:</a:t>
            </a:r>
            <a:endParaRPr lang="zh-CN" altLang="en-US" dirty="0"/>
          </a:p>
          <a:p>
            <a:r>
              <a:rPr lang="en-US" altLang="zh-CN" dirty="0">
                <a:solidFill>
                  <a:srgbClr val="FF0000"/>
                </a:solidFill>
              </a:rPr>
              <a:t>1.</a:t>
            </a:r>
            <a:r>
              <a:rPr lang="zh-CN" altLang="en-US" dirty="0">
                <a:solidFill>
                  <a:srgbClr val="FF0000"/>
                </a:solidFill>
              </a:rPr>
              <a:t>存在所有权或者控制权关系</a:t>
            </a:r>
            <a:endParaRPr lang="en-US" altLang="zh-CN" dirty="0">
              <a:solidFill>
                <a:srgbClr val="FF0000"/>
              </a:solidFill>
            </a:endParaRPr>
          </a:p>
          <a:p>
            <a:r>
              <a:rPr lang="zh-CN" altLang="en-US" dirty="0"/>
              <a:t>如果当事人对所有权或者控制权关系是否存在有争议，那么争议事件发生后的补救措施可以作为证据被采纳证明所有权或者控制权关系的存在。</a:t>
            </a:r>
            <a:endParaRPr lang="en-US" altLang="zh-CN" dirty="0"/>
          </a:p>
          <a:p>
            <a:r>
              <a:rPr lang="zh-CN" altLang="en-US" dirty="0"/>
              <a:t>规定这一例外的理由主要是</a:t>
            </a:r>
            <a:r>
              <a:rPr lang="en-US" altLang="zh-CN" dirty="0"/>
              <a:t>:</a:t>
            </a:r>
            <a:r>
              <a:rPr lang="zh-CN" altLang="en-US" dirty="0">
                <a:solidFill>
                  <a:srgbClr val="FF0000"/>
                </a:solidFill>
              </a:rPr>
              <a:t>一个对建筑物没有利益关系的人不可能对其进行修缮</a:t>
            </a:r>
            <a:r>
              <a:rPr lang="zh-CN" altLang="en-US" dirty="0"/>
              <a:t>。例如，</a:t>
            </a:r>
            <a:r>
              <a:rPr lang="en-US" altLang="zh-CN" dirty="0"/>
              <a:t>P</a:t>
            </a:r>
            <a:r>
              <a:rPr lang="zh-CN" altLang="en-US" dirty="0"/>
              <a:t>因为在一建筑物内跌伤而起诉</a:t>
            </a:r>
            <a:r>
              <a:rPr lang="en-US" altLang="zh-CN" dirty="0"/>
              <a:t>D</a:t>
            </a:r>
            <a:r>
              <a:rPr lang="zh-CN" altLang="en-US" dirty="0"/>
              <a:t>。但 </a:t>
            </a:r>
            <a:r>
              <a:rPr lang="en-US" altLang="zh-CN" dirty="0"/>
              <a:t>D</a:t>
            </a:r>
            <a:r>
              <a:rPr lang="zh-CN" altLang="en-US" dirty="0">
                <a:solidFill>
                  <a:srgbClr val="FF0000"/>
                </a:solidFill>
              </a:rPr>
              <a:t>否认建筑物归其所有</a:t>
            </a:r>
            <a:r>
              <a:rPr lang="zh-CN" altLang="en-US" dirty="0"/>
              <a:t>。</a:t>
            </a:r>
            <a:r>
              <a:rPr lang="en-US" altLang="zh-CN" dirty="0"/>
              <a:t>P</a:t>
            </a:r>
            <a:r>
              <a:rPr lang="zh-CN" altLang="en-US" dirty="0"/>
              <a:t>然后出示证据证明在事故发生后，</a:t>
            </a:r>
            <a:r>
              <a:rPr lang="en-US" altLang="zh-CN" dirty="0"/>
              <a:t>D</a:t>
            </a:r>
            <a:r>
              <a:rPr lang="zh-CN" altLang="en-US" dirty="0"/>
              <a:t>对建筑物进行了修缮。</a:t>
            </a:r>
            <a:endParaRPr lang="en-US" altLang="zh-CN" dirty="0"/>
          </a:p>
          <a:p>
            <a:r>
              <a:rPr lang="zh-CN" altLang="en-US" dirty="0"/>
              <a:t>本案中</a:t>
            </a:r>
            <a:r>
              <a:rPr lang="en-US" altLang="zh-CN" dirty="0"/>
              <a:t>,P</a:t>
            </a:r>
            <a:r>
              <a:rPr lang="zh-CN" altLang="en-US" dirty="0"/>
              <a:t>出示的证据可以被采纳</a:t>
            </a:r>
            <a:r>
              <a:rPr lang="zh-CN" altLang="en-US" dirty="0">
                <a:solidFill>
                  <a:srgbClr val="00B050"/>
                </a:solidFill>
              </a:rPr>
              <a:t>证明</a:t>
            </a:r>
            <a:r>
              <a:rPr lang="en-US" altLang="zh-CN" dirty="0">
                <a:solidFill>
                  <a:srgbClr val="00B050"/>
                </a:solidFill>
              </a:rPr>
              <a:t>D</a:t>
            </a:r>
            <a:r>
              <a:rPr lang="zh-CN" altLang="en-US" dirty="0">
                <a:solidFill>
                  <a:srgbClr val="00B050"/>
                </a:solidFill>
              </a:rPr>
              <a:t>和发生事故的建筑物之间存在着所有权关系。</a:t>
            </a:r>
          </a:p>
        </p:txBody>
      </p:sp>
    </p:spTree>
    <p:extLst>
      <p:ext uri="{BB962C8B-B14F-4D97-AF65-F5344CB8AC3E}">
        <p14:creationId xmlns:p14="http://schemas.microsoft.com/office/powerpoint/2010/main" val="14249792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a:solidFill>
                  <a:srgbClr val="FF0000"/>
                </a:solidFill>
              </a:rPr>
              <a:t>2.</a:t>
            </a:r>
            <a:r>
              <a:rPr lang="zh-CN" altLang="en-US" dirty="0">
                <a:solidFill>
                  <a:srgbClr val="FF0000"/>
                </a:solidFill>
              </a:rPr>
              <a:t>采取预防措施的可行性</a:t>
            </a:r>
            <a:endParaRPr lang="en-US" altLang="zh-CN" dirty="0">
              <a:solidFill>
                <a:srgbClr val="FF0000"/>
              </a:solidFill>
            </a:endParaRPr>
          </a:p>
          <a:p>
            <a:r>
              <a:rPr lang="zh-CN" altLang="en-US" dirty="0"/>
              <a:t>如果被告声称对潜在的危险不可能采取预先的防护措施的话，也就是，双方对采取预先防护措施的可行性存在争议，那么事后的补救措施可以作为证据被采纳证明</a:t>
            </a:r>
            <a:r>
              <a:rPr lang="zh-CN" altLang="en-US" dirty="0">
                <a:solidFill>
                  <a:srgbClr val="FF0000"/>
                </a:solidFill>
              </a:rPr>
              <a:t>有预先采取防护措施的可行性</a:t>
            </a:r>
            <a:r>
              <a:rPr lang="zh-CN" altLang="en-US" dirty="0"/>
              <a:t>。</a:t>
            </a:r>
            <a:endParaRPr lang="en-US" altLang="zh-CN" dirty="0"/>
          </a:p>
          <a:p>
            <a:r>
              <a:rPr lang="zh-CN" altLang="en-US" dirty="0"/>
              <a:t>所谓可行性既包括</a:t>
            </a:r>
            <a:r>
              <a:rPr lang="zh-CN" altLang="en-US" dirty="0">
                <a:solidFill>
                  <a:srgbClr val="00B050"/>
                </a:solidFill>
              </a:rPr>
              <a:t>物质上的可行性</a:t>
            </a:r>
            <a:r>
              <a:rPr lang="en-US" altLang="zh-CN" dirty="0">
                <a:solidFill>
                  <a:srgbClr val="00B050"/>
                </a:solidFill>
              </a:rPr>
              <a:t>,</a:t>
            </a:r>
            <a:r>
              <a:rPr lang="zh-CN" altLang="en-US" dirty="0">
                <a:solidFill>
                  <a:srgbClr val="00B050"/>
                </a:solidFill>
              </a:rPr>
              <a:t>也包括技术上和经济上的可行性。</a:t>
            </a:r>
          </a:p>
        </p:txBody>
      </p:sp>
    </p:spTree>
    <p:extLst>
      <p:ext uri="{BB962C8B-B14F-4D97-AF65-F5344CB8AC3E}">
        <p14:creationId xmlns:p14="http://schemas.microsoft.com/office/powerpoint/2010/main" val="1202575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lnSpcReduction="20000"/>
          </a:bodyPr>
          <a:lstStyle/>
          <a:p>
            <a:r>
              <a:rPr lang="zh-CN" altLang="zh-CN" dirty="0"/>
              <a:t>刘县令回去之后，带着亲信师爷章抡香一起来找那</a:t>
            </a:r>
            <a:r>
              <a:rPr lang="zh-CN" altLang="zh-CN" dirty="0">
                <a:solidFill>
                  <a:srgbClr val="FF0000"/>
                </a:solidFill>
              </a:rPr>
              <a:t>药铺的掌柜钱宝生</a:t>
            </a:r>
            <a:r>
              <a:rPr lang="zh-CN" altLang="zh-CN" dirty="0"/>
              <a:t>，问他有没有卖过砒霜给杨乃武。钱宝生当即否认，说自己根本不认识杨乃武，而且自己</a:t>
            </a:r>
            <a:r>
              <a:rPr lang="zh-CN" altLang="zh-CN" dirty="0">
                <a:solidFill>
                  <a:srgbClr val="FF0000"/>
                </a:solidFill>
              </a:rPr>
              <a:t>卖药给谁都是有账可查</a:t>
            </a:r>
            <a:r>
              <a:rPr lang="zh-CN" altLang="zh-CN" dirty="0"/>
              <a:t>的。章师爷便请钱宝生到县衙去说话。</a:t>
            </a:r>
            <a:endParaRPr lang="en-US" altLang="zh-CN" dirty="0"/>
          </a:p>
          <a:p>
            <a:r>
              <a:rPr lang="zh-CN" altLang="zh-CN" dirty="0"/>
              <a:t>在县衙里，刘县令以礼相待，章师爷则明言让他提供伪证。钱宝生开始不同意，后来刘县令给他出具了</a:t>
            </a:r>
            <a:r>
              <a:rPr lang="zh-CN" altLang="zh-CN" dirty="0">
                <a:solidFill>
                  <a:srgbClr val="FF0000"/>
                </a:solidFill>
              </a:rPr>
              <a:t>一张保证此案与他无关也不会让他与杨乃武对质</a:t>
            </a:r>
            <a:r>
              <a:rPr lang="zh-CN" altLang="zh-CN" dirty="0"/>
              <a:t>的文书，他才在供状上具结画押。</a:t>
            </a:r>
            <a:endParaRPr lang="en-US" altLang="zh-CN" dirty="0"/>
          </a:p>
          <a:p>
            <a:r>
              <a:rPr lang="zh-CN" altLang="zh-CN" dirty="0"/>
              <a:t>见到这份证据，陈知府再次提审杨乃武，杨乃武却死不承认，一再喊冤，结果陈知府只好让书办写好供词，让衙役趁杨乃武</a:t>
            </a:r>
            <a:r>
              <a:rPr lang="zh-CN" altLang="zh-CN" dirty="0">
                <a:solidFill>
                  <a:srgbClr val="FF0000"/>
                </a:solidFill>
              </a:rPr>
              <a:t>受刑昏迷之时按上手印</a:t>
            </a:r>
            <a:r>
              <a:rPr lang="zh-CN" altLang="zh-CN" dirty="0"/>
              <a:t>。具此定案，呈报巡抚：葛毕氏谋杀亲夫，拟凌迟处死；杨乃武夺妻杀夫，拟斩首示众。</a:t>
            </a:r>
          </a:p>
        </p:txBody>
      </p:sp>
    </p:spTree>
    <p:extLst>
      <p:ext uri="{BB962C8B-B14F-4D97-AF65-F5344CB8AC3E}">
        <p14:creationId xmlns:p14="http://schemas.microsoft.com/office/powerpoint/2010/main" val="99845059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a:t>例如，</a:t>
            </a:r>
            <a:r>
              <a:rPr lang="en-US" altLang="zh-CN" dirty="0"/>
              <a:t>P</a:t>
            </a:r>
            <a:r>
              <a:rPr lang="zh-CN" altLang="en-US" dirty="0"/>
              <a:t>在进入一家商场时</a:t>
            </a:r>
            <a:r>
              <a:rPr lang="en-US" altLang="zh-CN" dirty="0"/>
              <a:t>,</a:t>
            </a:r>
            <a:r>
              <a:rPr lang="zh-CN" altLang="en-US" dirty="0">
                <a:solidFill>
                  <a:srgbClr val="FF0000"/>
                </a:solidFill>
              </a:rPr>
              <a:t>撞在一个透明的玻璃门上</a:t>
            </a:r>
            <a:r>
              <a:rPr lang="zh-CN" altLang="en-US" dirty="0"/>
              <a:t>。</a:t>
            </a:r>
            <a:r>
              <a:rPr lang="en-US" altLang="zh-CN" dirty="0"/>
              <a:t>P</a:t>
            </a:r>
            <a:r>
              <a:rPr lang="zh-CN" altLang="en-US" dirty="0"/>
              <a:t>因此起诉这家商场。商场声称，因为</a:t>
            </a:r>
            <a:r>
              <a:rPr lang="zh-CN" altLang="en-US" dirty="0">
                <a:solidFill>
                  <a:srgbClr val="00B050"/>
                </a:solidFill>
              </a:rPr>
              <a:t>玻璃是透明的</a:t>
            </a:r>
            <a:r>
              <a:rPr lang="en-US" altLang="zh-CN" dirty="0">
                <a:solidFill>
                  <a:srgbClr val="00B050"/>
                </a:solidFill>
              </a:rPr>
              <a:t>,</a:t>
            </a:r>
            <a:r>
              <a:rPr lang="zh-CN" altLang="en-US" dirty="0">
                <a:solidFill>
                  <a:srgbClr val="00B050"/>
                </a:solidFill>
              </a:rPr>
              <a:t>没有办法采取预防措施杜绝这类事件</a:t>
            </a:r>
            <a:r>
              <a:rPr lang="zh-CN" altLang="en-US" dirty="0"/>
              <a:t>的发生。</a:t>
            </a:r>
            <a:endParaRPr lang="en-US" altLang="zh-CN" dirty="0"/>
          </a:p>
          <a:p>
            <a:r>
              <a:rPr lang="en-US" altLang="zh-CN" dirty="0"/>
              <a:t>P</a:t>
            </a:r>
            <a:r>
              <a:rPr lang="zh-CN" altLang="en-US" dirty="0"/>
              <a:t>然后出示证据证明在事故发生后，商场在玻璃门上</a:t>
            </a:r>
            <a:r>
              <a:rPr lang="zh-CN" altLang="en-US" dirty="0">
                <a:solidFill>
                  <a:srgbClr val="FF0000"/>
                </a:solidFill>
              </a:rPr>
              <a:t>漆上了“小心玻璃”的红字</a:t>
            </a:r>
            <a:r>
              <a:rPr lang="zh-CN" altLang="en-US" dirty="0"/>
              <a:t>。本案中</a:t>
            </a:r>
            <a:r>
              <a:rPr lang="en-US" altLang="zh-CN" dirty="0"/>
              <a:t>,</a:t>
            </a:r>
            <a:r>
              <a:rPr lang="zh-CN" altLang="en-US" dirty="0"/>
              <a:t>商场的这一预防性措施可以作为证据被采纳证明</a:t>
            </a:r>
            <a:r>
              <a:rPr lang="zh-CN" altLang="en-US" dirty="0">
                <a:solidFill>
                  <a:srgbClr val="00B050"/>
                </a:solidFill>
              </a:rPr>
              <a:t>采取预防措施的可行性</a:t>
            </a:r>
            <a:r>
              <a:rPr lang="zh-CN" altLang="en-US" dirty="0"/>
              <a:t>。</a:t>
            </a:r>
          </a:p>
        </p:txBody>
      </p:sp>
    </p:spTree>
    <p:extLst>
      <p:ext uri="{BB962C8B-B14F-4D97-AF65-F5344CB8AC3E}">
        <p14:creationId xmlns:p14="http://schemas.microsoft.com/office/powerpoint/2010/main" val="122510947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a:solidFill>
                  <a:srgbClr val="FF0000"/>
                </a:solidFill>
              </a:rPr>
              <a:t>3.</a:t>
            </a:r>
            <a:r>
              <a:rPr lang="zh-CN" altLang="en-US" dirty="0">
                <a:solidFill>
                  <a:srgbClr val="FF0000"/>
                </a:solidFill>
              </a:rPr>
              <a:t>弹劾证人</a:t>
            </a:r>
            <a:endParaRPr lang="en-US" altLang="zh-CN" dirty="0">
              <a:solidFill>
                <a:srgbClr val="FF0000"/>
              </a:solidFill>
            </a:endParaRPr>
          </a:p>
          <a:p>
            <a:r>
              <a:rPr lang="zh-CN" altLang="en-US" dirty="0"/>
              <a:t>争议事件发生后的补救措施可以为了弹劾证人的目的而被采纳。</a:t>
            </a:r>
            <a:endParaRPr lang="en-US" altLang="zh-CN" dirty="0"/>
          </a:p>
          <a:p>
            <a:r>
              <a:rPr lang="zh-CN" altLang="en-US" dirty="0"/>
              <a:t>但是</a:t>
            </a:r>
            <a:r>
              <a:rPr lang="en-US" altLang="zh-CN" dirty="0"/>
              <a:t>,</a:t>
            </a:r>
            <a:r>
              <a:rPr lang="zh-CN" altLang="en-US" dirty="0"/>
              <a:t>司法实践中</a:t>
            </a:r>
            <a:r>
              <a:rPr lang="en-US" altLang="zh-CN" dirty="0"/>
              <a:t>,</a:t>
            </a:r>
            <a:r>
              <a:rPr lang="zh-CN" altLang="en-US" dirty="0">
                <a:solidFill>
                  <a:srgbClr val="FF0000"/>
                </a:solidFill>
              </a:rPr>
              <a:t>一般只允许在以下两种情况下为了弹劾证人的目的采纳事后的补救措施作为证据</a:t>
            </a:r>
            <a:r>
              <a:rPr lang="en-US" altLang="zh-CN" dirty="0"/>
              <a:t>:(1)</a:t>
            </a:r>
            <a:r>
              <a:rPr lang="zh-CN" altLang="en-US" dirty="0">
                <a:solidFill>
                  <a:srgbClr val="00B050"/>
                </a:solidFill>
              </a:rPr>
              <a:t>证人所作的关于案件事实的陈述与事后的补救措施相互矛盾</a:t>
            </a:r>
            <a:r>
              <a:rPr lang="en-US" altLang="zh-CN" dirty="0">
                <a:solidFill>
                  <a:srgbClr val="00B050"/>
                </a:solidFill>
              </a:rPr>
              <a:t>;(2)</a:t>
            </a:r>
            <a:r>
              <a:rPr lang="zh-CN" altLang="en-US" dirty="0">
                <a:solidFill>
                  <a:srgbClr val="00B050"/>
                </a:solidFill>
              </a:rPr>
              <a:t>证人声称产品等是不可能更好或者更安全的产品</a:t>
            </a:r>
            <a:r>
              <a:rPr lang="zh-CN" altLang="en-US" dirty="0"/>
              <a:t>等。</a:t>
            </a:r>
          </a:p>
        </p:txBody>
      </p:sp>
    </p:spTree>
    <p:extLst>
      <p:ext uri="{BB962C8B-B14F-4D97-AF65-F5344CB8AC3E}">
        <p14:creationId xmlns:p14="http://schemas.microsoft.com/office/powerpoint/2010/main" val="27608122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lnSpcReduction="10000"/>
          </a:bodyPr>
          <a:lstStyle/>
          <a:p>
            <a:r>
              <a:rPr lang="en-US" altLang="zh-CN" dirty="0">
                <a:solidFill>
                  <a:srgbClr val="FF0000"/>
                </a:solidFill>
              </a:rPr>
              <a:t>(</a:t>
            </a:r>
            <a:r>
              <a:rPr lang="zh-CN" altLang="en-US" dirty="0">
                <a:solidFill>
                  <a:srgbClr val="FF0000"/>
                </a:solidFill>
              </a:rPr>
              <a:t>三</a:t>
            </a:r>
            <a:r>
              <a:rPr lang="en-US" altLang="zh-CN" dirty="0">
                <a:solidFill>
                  <a:srgbClr val="FF0000"/>
                </a:solidFill>
              </a:rPr>
              <a:t>)</a:t>
            </a:r>
            <a:r>
              <a:rPr lang="zh-CN" altLang="en-US" dirty="0">
                <a:solidFill>
                  <a:srgbClr val="FF0000"/>
                </a:solidFill>
              </a:rPr>
              <a:t>为解决争议而进行的谈判</a:t>
            </a:r>
            <a:endParaRPr lang="en-US" altLang="zh-CN" dirty="0">
              <a:solidFill>
                <a:srgbClr val="FF0000"/>
              </a:solidFill>
            </a:endParaRPr>
          </a:p>
          <a:p>
            <a:r>
              <a:rPr lang="zh-CN" altLang="en-US" dirty="0"/>
              <a:t>根据</a:t>
            </a:r>
            <a:r>
              <a:rPr lang="en-US" altLang="zh-CN" dirty="0"/>
              <a:t>《</a:t>
            </a:r>
            <a:r>
              <a:rPr lang="zh-CN" altLang="en-US" dirty="0"/>
              <a:t>联邦证据规则</a:t>
            </a:r>
            <a:r>
              <a:rPr lang="en-US" altLang="zh-CN" dirty="0"/>
              <a:t>408》,</a:t>
            </a:r>
            <a:r>
              <a:rPr lang="zh-CN" altLang="en-US" dirty="0"/>
              <a:t>在为了解决争议进行谈判的过程中有关当事人提出的</a:t>
            </a:r>
            <a:r>
              <a:rPr lang="zh-CN" altLang="en-US" dirty="0">
                <a:solidFill>
                  <a:srgbClr val="FF0000"/>
                </a:solidFill>
              </a:rPr>
              <a:t>妥协或者已经达成的妥协</a:t>
            </a:r>
            <a:r>
              <a:rPr lang="zh-CN" altLang="en-US" dirty="0"/>
              <a:t>不能作为证据被采纳证明权利主张的有效性或者无效性</a:t>
            </a:r>
            <a:r>
              <a:rPr lang="en-US" altLang="zh-CN" dirty="0"/>
              <a:t>,</a:t>
            </a:r>
            <a:r>
              <a:rPr lang="zh-CN" altLang="en-US" dirty="0"/>
              <a:t>也不能证明请求损害赔偿的数量是否有效。</a:t>
            </a:r>
            <a:endParaRPr lang="en-US" altLang="zh-CN" dirty="0"/>
          </a:p>
          <a:p>
            <a:r>
              <a:rPr lang="zh-CN" altLang="en-US" dirty="0"/>
              <a:t>这样规定的</a:t>
            </a:r>
            <a:r>
              <a:rPr lang="zh-CN" altLang="en-US" dirty="0">
                <a:solidFill>
                  <a:srgbClr val="FF0000"/>
                </a:solidFill>
              </a:rPr>
              <a:t>理由是</a:t>
            </a:r>
            <a:r>
              <a:rPr lang="en-US" altLang="zh-CN" dirty="0"/>
              <a:t>:(1)</a:t>
            </a:r>
            <a:r>
              <a:rPr lang="zh-CN" altLang="en-US" dirty="0"/>
              <a:t>提出妥协的主要原因可能是为了</a:t>
            </a:r>
            <a:r>
              <a:rPr lang="zh-CN" altLang="en-US" dirty="0">
                <a:solidFill>
                  <a:srgbClr val="FF0000"/>
                </a:solidFill>
              </a:rPr>
              <a:t>息事宁人</a:t>
            </a:r>
            <a:r>
              <a:rPr lang="en-US" altLang="zh-CN" dirty="0"/>
              <a:t>,</a:t>
            </a:r>
            <a:r>
              <a:rPr lang="zh-CN" altLang="en-US" dirty="0"/>
              <a:t>而不是认为自己在法律上处于不利的地位</a:t>
            </a:r>
            <a:r>
              <a:rPr lang="en-US" altLang="zh-CN" dirty="0"/>
              <a:t>;(2)</a:t>
            </a:r>
            <a:r>
              <a:rPr lang="zh-CN" altLang="en-US" dirty="0"/>
              <a:t>公共政策</a:t>
            </a:r>
            <a:r>
              <a:rPr lang="zh-CN" altLang="en-US" dirty="0">
                <a:solidFill>
                  <a:srgbClr val="FF0000"/>
                </a:solidFill>
              </a:rPr>
              <a:t>鼓励尽量</a:t>
            </a:r>
            <a:r>
              <a:rPr lang="zh-CN" altLang="en-US" dirty="0">
                <a:solidFill>
                  <a:srgbClr val="00B050"/>
                </a:solidFill>
              </a:rPr>
              <a:t>通过双方协商解决法律争议</a:t>
            </a:r>
            <a:r>
              <a:rPr lang="zh-CN" altLang="en-US" dirty="0"/>
              <a:t>。如果没有本条规定的保护措施，当事人恐怕不会为了解决争议而与对方当事人进行谈判。</a:t>
            </a:r>
          </a:p>
        </p:txBody>
      </p:sp>
    </p:spTree>
    <p:extLst>
      <p:ext uri="{BB962C8B-B14F-4D97-AF65-F5344CB8AC3E}">
        <p14:creationId xmlns:p14="http://schemas.microsoft.com/office/powerpoint/2010/main" val="179608587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a:t>适用本条必须注意以下几个方面的问题</a:t>
            </a:r>
            <a:r>
              <a:rPr lang="en-US" altLang="zh-CN" dirty="0"/>
              <a:t>:</a:t>
            </a:r>
          </a:p>
          <a:p>
            <a:r>
              <a:rPr lang="en-US" altLang="zh-CN" dirty="0">
                <a:solidFill>
                  <a:srgbClr val="FF0000"/>
                </a:solidFill>
              </a:rPr>
              <a:t>1.</a:t>
            </a:r>
            <a:r>
              <a:rPr lang="zh-CN" altLang="en-US" dirty="0">
                <a:solidFill>
                  <a:srgbClr val="FF0000"/>
                </a:solidFill>
              </a:rPr>
              <a:t>必须有迹象表明对方当事人已经提出了权利主张</a:t>
            </a:r>
            <a:r>
              <a:rPr lang="en-US" altLang="zh-CN" dirty="0">
                <a:solidFill>
                  <a:srgbClr val="FF0000"/>
                </a:solidFill>
              </a:rPr>
              <a:t>,</a:t>
            </a:r>
            <a:r>
              <a:rPr lang="zh-CN" altLang="en-US" dirty="0">
                <a:solidFill>
                  <a:srgbClr val="FF0000"/>
                </a:solidFill>
              </a:rPr>
              <a:t>并且权利主张必须与双方当事人争议的责任分配或者损害赔偿的数量有关</a:t>
            </a:r>
            <a:r>
              <a:rPr lang="zh-CN" altLang="en-US" dirty="0"/>
              <a:t>。</a:t>
            </a:r>
            <a:endParaRPr lang="en-US" altLang="zh-CN" dirty="0"/>
          </a:p>
          <a:p>
            <a:r>
              <a:rPr lang="zh-CN" altLang="en-US" dirty="0"/>
              <a:t>因此</a:t>
            </a:r>
            <a:r>
              <a:rPr lang="en-US" altLang="zh-CN" dirty="0"/>
              <a:t>,</a:t>
            </a:r>
            <a:r>
              <a:rPr lang="zh-CN" altLang="en-US" dirty="0"/>
              <a:t>在当事人提出</a:t>
            </a:r>
            <a:r>
              <a:rPr lang="zh-CN" altLang="en-US" dirty="0">
                <a:solidFill>
                  <a:srgbClr val="FF0000"/>
                </a:solidFill>
              </a:rPr>
              <a:t>权利主张之前</a:t>
            </a:r>
            <a:r>
              <a:rPr lang="zh-CN" altLang="en-US" dirty="0"/>
              <a:t>，如果另一方当事人主动承认权利主张的存在</a:t>
            </a:r>
            <a:r>
              <a:rPr lang="en-US" altLang="zh-CN" dirty="0"/>
              <a:t>,</a:t>
            </a:r>
            <a:r>
              <a:rPr lang="zh-CN" altLang="en-US" dirty="0"/>
              <a:t>那么</a:t>
            </a:r>
            <a:r>
              <a:rPr lang="en-US" altLang="zh-CN" dirty="0"/>
              <a:t>,</a:t>
            </a:r>
            <a:r>
              <a:rPr lang="zh-CN" altLang="en-US" dirty="0"/>
              <a:t>他不能要求适用本条。</a:t>
            </a:r>
            <a:endParaRPr lang="en-US" altLang="zh-CN" dirty="0"/>
          </a:p>
          <a:p>
            <a:r>
              <a:rPr lang="zh-CN" altLang="en-US" dirty="0"/>
              <a:t>虽然当事人提起正式的法律诉讼是存在权利主张的明证，但是构成本条所谓的权利主张并不需要有正式的法律诉讼。甚至，也不需要威胁提起法律诉讼。</a:t>
            </a:r>
          </a:p>
        </p:txBody>
      </p:sp>
    </p:spTree>
    <p:extLst>
      <p:ext uri="{BB962C8B-B14F-4D97-AF65-F5344CB8AC3E}">
        <p14:creationId xmlns:p14="http://schemas.microsoft.com/office/powerpoint/2010/main" val="26525401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a:t>例如，</a:t>
            </a:r>
            <a:r>
              <a:rPr lang="en-US" altLang="zh-CN" dirty="0"/>
              <a:t>P</a:t>
            </a:r>
            <a:r>
              <a:rPr lang="zh-CN" altLang="en-US" dirty="0"/>
              <a:t>被一条狗咬伤后</a:t>
            </a:r>
            <a:r>
              <a:rPr lang="en-US" altLang="zh-CN" dirty="0"/>
              <a:t>,</a:t>
            </a:r>
            <a:r>
              <a:rPr lang="zh-CN" altLang="en-US" dirty="0"/>
              <a:t>在</a:t>
            </a:r>
            <a:r>
              <a:rPr lang="en-US" altLang="zh-CN" dirty="0"/>
              <a:t>P</a:t>
            </a:r>
            <a:r>
              <a:rPr lang="zh-CN" altLang="en-US" dirty="0">
                <a:solidFill>
                  <a:srgbClr val="FF0000"/>
                </a:solidFill>
              </a:rPr>
              <a:t>没有向</a:t>
            </a:r>
            <a:r>
              <a:rPr lang="en-US" altLang="zh-CN" dirty="0">
                <a:solidFill>
                  <a:srgbClr val="FF0000"/>
                </a:solidFill>
              </a:rPr>
              <a:t>D</a:t>
            </a:r>
            <a:r>
              <a:rPr lang="zh-CN" altLang="en-US" dirty="0">
                <a:solidFill>
                  <a:srgbClr val="FF0000"/>
                </a:solidFill>
              </a:rPr>
              <a:t>提出任何主张前，</a:t>
            </a:r>
            <a:r>
              <a:rPr lang="en-US" altLang="zh-CN" dirty="0">
                <a:solidFill>
                  <a:srgbClr val="FF0000"/>
                </a:solidFill>
              </a:rPr>
              <a:t>D</a:t>
            </a:r>
            <a:r>
              <a:rPr lang="zh-CN" altLang="en-US" dirty="0">
                <a:solidFill>
                  <a:srgbClr val="FF0000"/>
                </a:solidFill>
              </a:rPr>
              <a:t>对 </a:t>
            </a:r>
            <a:r>
              <a:rPr lang="en-US" altLang="zh-CN" dirty="0">
                <a:solidFill>
                  <a:srgbClr val="FF0000"/>
                </a:solidFill>
              </a:rPr>
              <a:t>P</a:t>
            </a:r>
            <a:r>
              <a:rPr lang="zh-CN" altLang="en-US" dirty="0">
                <a:solidFill>
                  <a:srgbClr val="FF0000"/>
                </a:solidFill>
              </a:rPr>
              <a:t>说</a:t>
            </a:r>
            <a:r>
              <a:rPr lang="en-US" altLang="zh-CN" dirty="0">
                <a:solidFill>
                  <a:srgbClr val="FF0000"/>
                </a:solidFill>
              </a:rPr>
              <a:t>:“</a:t>
            </a:r>
            <a:r>
              <a:rPr lang="zh-CN" altLang="en-US" dirty="0">
                <a:solidFill>
                  <a:srgbClr val="FF0000"/>
                </a:solidFill>
              </a:rPr>
              <a:t>你就是被我的狗咬伤的那个人吧</a:t>
            </a:r>
            <a:r>
              <a:rPr lang="en-US" altLang="zh-CN" dirty="0">
                <a:solidFill>
                  <a:srgbClr val="FF0000"/>
                </a:solidFill>
              </a:rPr>
              <a:t>?</a:t>
            </a:r>
            <a:r>
              <a:rPr lang="zh-CN" altLang="en-US" dirty="0"/>
              <a:t>咱们谈一谈怎么解决吧</a:t>
            </a:r>
            <a:r>
              <a:rPr lang="en-US" altLang="zh-CN" dirty="0"/>
              <a:t>?”</a:t>
            </a:r>
            <a:r>
              <a:rPr lang="zh-CN" altLang="en-US" dirty="0"/>
              <a:t>在以后发生的诉讼中</a:t>
            </a:r>
            <a:r>
              <a:rPr lang="en-US" altLang="zh-CN" dirty="0"/>
              <a:t>,D</a:t>
            </a:r>
            <a:r>
              <a:rPr lang="zh-CN" altLang="en-US" dirty="0"/>
              <a:t>的承认是否应当作为证据被采纳证明</a:t>
            </a:r>
            <a:r>
              <a:rPr lang="en-US" altLang="zh-CN" dirty="0"/>
              <a:t>P</a:t>
            </a:r>
            <a:r>
              <a:rPr lang="zh-CN" altLang="en-US" dirty="0"/>
              <a:t>的权利主张的有效性。</a:t>
            </a:r>
            <a:endParaRPr lang="en-US" altLang="zh-CN" dirty="0"/>
          </a:p>
          <a:p>
            <a:r>
              <a:rPr lang="zh-CN" altLang="en-US" dirty="0"/>
              <a:t>本案中</a:t>
            </a:r>
            <a:r>
              <a:rPr lang="en-US" altLang="zh-CN" dirty="0"/>
              <a:t>,</a:t>
            </a:r>
            <a:r>
              <a:rPr lang="zh-CN" altLang="en-US" dirty="0"/>
              <a:t>在</a:t>
            </a:r>
            <a:r>
              <a:rPr lang="en-US" altLang="zh-CN" dirty="0"/>
              <a:t>D</a:t>
            </a:r>
            <a:r>
              <a:rPr lang="zh-CN" altLang="en-US" dirty="0"/>
              <a:t>做出承认前</a:t>
            </a:r>
            <a:r>
              <a:rPr lang="en-US" altLang="zh-CN" dirty="0"/>
              <a:t>,</a:t>
            </a:r>
            <a:r>
              <a:rPr lang="zh-CN" altLang="en-US" dirty="0"/>
              <a:t>还</a:t>
            </a:r>
            <a:r>
              <a:rPr lang="zh-CN" altLang="en-US" dirty="0">
                <a:solidFill>
                  <a:srgbClr val="00B050"/>
                </a:solidFill>
              </a:rPr>
              <a:t>没有事实表明</a:t>
            </a:r>
            <a:r>
              <a:rPr lang="en-US" altLang="zh-CN" dirty="0">
                <a:solidFill>
                  <a:srgbClr val="00B050"/>
                </a:solidFill>
              </a:rPr>
              <a:t>P</a:t>
            </a:r>
            <a:r>
              <a:rPr lang="zh-CN" altLang="en-US" dirty="0">
                <a:solidFill>
                  <a:srgbClr val="00B050"/>
                </a:solidFill>
              </a:rPr>
              <a:t>已经提出了自己的权利主张</a:t>
            </a:r>
            <a:r>
              <a:rPr lang="zh-CN" altLang="en-US" dirty="0"/>
              <a:t>。因此</a:t>
            </a:r>
            <a:r>
              <a:rPr lang="en-US" altLang="zh-CN" dirty="0"/>
              <a:t>D</a:t>
            </a:r>
            <a:r>
              <a:rPr lang="zh-CN" altLang="en-US" dirty="0"/>
              <a:t>的</a:t>
            </a:r>
            <a:r>
              <a:rPr lang="zh-CN" altLang="en-US" dirty="0">
                <a:solidFill>
                  <a:srgbClr val="FF0000"/>
                </a:solidFill>
              </a:rPr>
              <a:t>承认可以作为证据</a:t>
            </a:r>
            <a:r>
              <a:rPr lang="zh-CN" altLang="en-US" dirty="0"/>
              <a:t>被采纳证明</a:t>
            </a:r>
            <a:r>
              <a:rPr lang="en-US" altLang="zh-CN" dirty="0"/>
              <a:t>P</a:t>
            </a:r>
            <a:r>
              <a:rPr lang="zh-CN" altLang="en-US" dirty="0"/>
              <a:t>的权利主张的有效性。</a:t>
            </a:r>
          </a:p>
        </p:txBody>
      </p:sp>
    </p:spTree>
    <p:extLst>
      <p:ext uri="{BB962C8B-B14F-4D97-AF65-F5344CB8AC3E}">
        <p14:creationId xmlns:p14="http://schemas.microsoft.com/office/powerpoint/2010/main" val="36666893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68599D-834E-64A1-22C2-BAAB54C14CFA}"/>
              </a:ext>
            </a:extLst>
          </p:cNvPr>
          <p:cNvSpPr>
            <a:spLocks noGrp="1"/>
          </p:cNvSpPr>
          <p:nvPr>
            <p:ph type="title"/>
          </p:nvPr>
        </p:nvSpPr>
        <p:spPr/>
        <p:txBody>
          <a:bodyPr/>
          <a:lstStyle/>
          <a:p>
            <a:endParaRPr lang="zh-CN" altLang="en-US"/>
          </a:p>
        </p:txBody>
      </p:sp>
      <p:pic>
        <p:nvPicPr>
          <p:cNvPr id="2050" name="Picture 2">
            <a:extLst>
              <a:ext uri="{FF2B5EF4-FFF2-40B4-BE49-F238E27FC236}">
                <a16:creationId xmlns:a16="http://schemas.microsoft.com/office/drawing/2014/main" id="{B5F2E257-0085-2F26-952A-4C6F71E2B8D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0137" y="1131590"/>
            <a:ext cx="6420135" cy="3751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82683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2006F0-1C51-66CB-FC71-AFB1D98A5B05}"/>
              </a:ext>
            </a:extLst>
          </p:cNvPr>
          <p:cNvSpPr>
            <a:spLocks noGrp="1"/>
          </p:cNvSpPr>
          <p:nvPr>
            <p:ph type="title"/>
          </p:nvPr>
        </p:nvSpPr>
        <p:spPr/>
        <p:txBody>
          <a:bodyPr/>
          <a:lstStyle/>
          <a:p>
            <a:endParaRPr lang="zh-CN" altLang="en-US"/>
          </a:p>
        </p:txBody>
      </p:sp>
      <p:pic>
        <p:nvPicPr>
          <p:cNvPr id="1026" name="Picture 2">
            <a:extLst>
              <a:ext uri="{FF2B5EF4-FFF2-40B4-BE49-F238E27FC236}">
                <a16:creationId xmlns:a16="http://schemas.microsoft.com/office/drawing/2014/main" id="{81CF8DA5-DC46-E28A-93F5-5D909A3CD9F6}"/>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059582"/>
            <a:ext cx="6408712" cy="4005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41565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a:solidFill>
                  <a:srgbClr val="FF0000"/>
                </a:solidFill>
              </a:rPr>
              <a:t>2.</a:t>
            </a:r>
            <a:r>
              <a:rPr lang="zh-CN" altLang="en-US" dirty="0">
                <a:solidFill>
                  <a:srgbClr val="FF0000"/>
                </a:solidFill>
              </a:rPr>
              <a:t>当事人必须为了达成妥协做出陈述或者陈述本身构成妥协</a:t>
            </a:r>
            <a:endParaRPr lang="en-US" altLang="zh-CN" dirty="0">
              <a:solidFill>
                <a:srgbClr val="FF0000"/>
              </a:solidFill>
            </a:endParaRPr>
          </a:p>
          <a:p>
            <a:r>
              <a:rPr lang="zh-CN" altLang="en-US" dirty="0"/>
              <a:t>例如，</a:t>
            </a:r>
            <a:r>
              <a:rPr lang="en-US" altLang="zh-CN" dirty="0"/>
              <a:t>D</a:t>
            </a:r>
            <a:r>
              <a:rPr lang="zh-CN" altLang="en-US" dirty="0"/>
              <a:t>对</a:t>
            </a:r>
            <a:r>
              <a:rPr lang="en-US" altLang="zh-CN" dirty="0"/>
              <a:t>P</a:t>
            </a:r>
            <a:r>
              <a:rPr lang="zh-CN" altLang="en-US" dirty="0"/>
              <a:t>说</a:t>
            </a:r>
            <a:r>
              <a:rPr lang="en-US" altLang="zh-CN" dirty="0"/>
              <a:t>:“</a:t>
            </a:r>
            <a:r>
              <a:rPr lang="zh-CN" altLang="en-US" dirty="0">
                <a:solidFill>
                  <a:srgbClr val="FF0000"/>
                </a:solidFill>
              </a:rPr>
              <a:t>我承认我欠你五千块钱。</a:t>
            </a:r>
            <a:r>
              <a:rPr lang="zh-CN" altLang="en-US" dirty="0">
                <a:solidFill>
                  <a:srgbClr val="00B050"/>
                </a:solidFill>
              </a:rPr>
              <a:t>如果你同意免除两千块钱的话，我现在就可以还你另外三千元</a:t>
            </a:r>
            <a:r>
              <a:rPr lang="zh-CN" altLang="en-US" dirty="0"/>
              <a:t>块钱。不然的话，你就去法院起诉我。”</a:t>
            </a:r>
            <a:endParaRPr lang="en-US" altLang="zh-CN" dirty="0"/>
          </a:p>
          <a:p>
            <a:r>
              <a:rPr lang="zh-CN" altLang="en-US" dirty="0"/>
              <a:t>本案中，</a:t>
            </a:r>
            <a:r>
              <a:rPr lang="en-US" altLang="zh-CN" dirty="0"/>
              <a:t>D</a:t>
            </a:r>
            <a:r>
              <a:rPr lang="zh-CN" altLang="en-US" dirty="0"/>
              <a:t>的陈述</a:t>
            </a:r>
            <a:r>
              <a:rPr lang="zh-CN" altLang="en-US" dirty="0">
                <a:solidFill>
                  <a:srgbClr val="FF0000"/>
                </a:solidFill>
              </a:rPr>
              <a:t>是对责任存在的承认，而不是对权利主张的妥协。</a:t>
            </a:r>
            <a:r>
              <a:rPr lang="zh-CN" altLang="en-US" dirty="0"/>
              <a:t>因此</a:t>
            </a:r>
            <a:r>
              <a:rPr lang="en-US" altLang="zh-CN" dirty="0"/>
              <a:t>D</a:t>
            </a:r>
            <a:r>
              <a:rPr lang="zh-CN" altLang="en-US" dirty="0"/>
              <a:t>所说的每一句话都可以在以后的诉讼中作为证据被采纳。</a:t>
            </a:r>
          </a:p>
        </p:txBody>
      </p:sp>
    </p:spTree>
    <p:extLst>
      <p:ext uri="{BB962C8B-B14F-4D97-AF65-F5344CB8AC3E}">
        <p14:creationId xmlns:p14="http://schemas.microsoft.com/office/powerpoint/2010/main" val="374919957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a:t>虽然当事人所作出的实际妥协或者提出的妥协不能作为证据被采纳证明权利主张的有效性或者无效性以及损害赔偿的数量等</a:t>
            </a:r>
            <a:r>
              <a:rPr lang="en-US" altLang="zh-CN" dirty="0"/>
              <a:t>,</a:t>
            </a:r>
          </a:p>
          <a:p>
            <a:r>
              <a:rPr lang="zh-CN" altLang="en-US" dirty="0"/>
              <a:t>但是却可以作为证据被采纳</a:t>
            </a:r>
            <a:r>
              <a:rPr lang="zh-CN" altLang="en-US" dirty="0">
                <a:solidFill>
                  <a:srgbClr val="FF0000"/>
                </a:solidFill>
              </a:rPr>
              <a:t>证明其他事项</a:t>
            </a:r>
            <a:r>
              <a:rPr lang="zh-CN" altLang="en-US" dirty="0"/>
              <a:t>，如</a:t>
            </a:r>
            <a:r>
              <a:rPr lang="zh-CN" altLang="en-US" dirty="0">
                <a:solidFill>
                  <a:srgbClr val="00B050"/>
                </a:solidFill>
              </a:rPr>
              <a:t>证明证人有偏见、用于反驳过分迟延的声称、证明试图阻碍刑事调查或者追诉</a:t>
            </a:r>
            <a:r>
              <a:rPr lang="zh-CN" altLang="en-US" dirty="0"/>
              <a:t>等</a:t>
            </a:r>
            <a:r>
              <a:rPr lang="en-US" altLang="zh-CN" dirty="0"/>
              <a:t>,</a:t>
            </a:r>
            <a:r>
              <a:rPr lang="zh-CN" altLang="en-US" dirty="0"/>
              <a:t>也可以用来</a:t>
            </a:r>
            <a:r>
              <a:rPr lang="zh-CN" altLang="en-US" dirty="0">
                <a:solidFill>
                  <a:srgbClr val="FF0000"/>
                </a:solidFill>
              </a:rPr>
              <a:t>证明当事人的意图</a:t>
            </a:r>
            <a:r>
              <a:rPr lang="zh-CN" altLang="en-US" dirty="0"/>
              <a:t>、</a:t>
            </a:r>
            <a:r>
              <a:rPr lang="zh-CN" altLang="en-US" dirty="0">
                <a:solidFill>
                  <a:srgbClr val="00B050"/>
                </a:solidFill>
              </a:rPr>
              <a:t>动机或者知悉</a:t>
            </a:r>
            <a:r>
              <a:rPr lang="zh-CN" altLang="en-US" dirty="0"/>
              <a:t>等。当采纳实际妥协或者提出的妥协作为证据证明其他事项时，这些待证明的事项</a:t>
            </a:r>
            <a:r>
              <a:rPr lang="zh-CN" altLang="en-US" dirty="0">
                <a:solidFill>
                  <a:srgbClr val="00B050"/>
                </a:solidFill>
              </a:rPr>
              <a:t>必须是案件争议的事实。</a:t>
            </a:r>
          </a:p>
        </p:txBody>
      </p:sp>
    </p:spTree>
    <p:extLst>
      <p:ext uri="{BB962C8B-B14F-4D97-AF65-F5344CB8AC3E}">
        <p14:creationId xmlns:p14="http://schemas.microsoft.com/office/powerpoint/2010/main" val="259261530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a:bodyPr>
          <a:lstStyle/>
          <a:p>
            <a:r>
              <a:rPr lang="en-US" altLang="zh-CN" dirty="0">
                <a:solidFill>
                  <a:srgbClr val="FF0000"/>
                </a:solidFill>
              </a:rPr>
              <a:t>(</a:t>
            </a:r>
            <a:r>
              <a:rPr lang="zh-CN" altLang="en-US" dirty="0">
                <a:solidFill>
                  <a:srgbClr val="FF0000"/>
                </a:solidFill>
              </a:rPr>
              <a:t>四</a:t>
            </a:r>
            <a:r>
              <a:rPr lang="en-US" altLang="zh-CN" dirty="0">
                <a:solidFill>
                  <a:srgbClr val="FF0000"/>
                </a:solidFill>
              </a:rPr>
              <a:t>)</a:t>
            </a:r>
            <a:r>
              <a:rPr lang="zh-CN" altLang="en-US" dirty="0">
                <a:solidFill>
                  <a:srgbClr val="FF0000"/>
                </a:solidFill>
              </a:rPr>
              <a:t>已经撤回的有罪承认等</a:t>
            </a:r>
            <a:endParaRPr lang="en-US" altLang="zh-CN" dirty="0">
              <a:solidFill>
                <a:srgbClr val="FF0000"/>
              </a:solidFill>
            </a:endParaRPr>
          </a:p>
          <a:p>
            <a:r>
              <a:rPr lang="zh-CN" altLang="en-US" dirty="0"/>
              <a:t>无论在民事诉讼还是刑事诉讼中，下列事实</a:t>
            </a:r>
            <a:r>
              <a:rPr lang="zh-CN" altLang="en-US" dirty="0">
                <a:solidFill>
                  <a:srgbClr val="FF0000"/>
                </a:solidFill>
              </a:rPr>
              <a:t>不能被采纳作为不利于被告人的证据</a:t>
            </a:r>
            <a:r>
              <a:rPr lang="en-US" altLang="zh-CN" dirty="0"/>
              <a:t>:(1)</a:t>
            </a:r>
            <a:r>
              <a:rPr lang="zh-CN" altLang="en-US" dirty="0">
                <a:solidFill>
                  <a:srgbClr val="00B050"/>
                </a:solidFill>
              </a:rPr>
              <a:t>被告人首先作有罪承认，随后又将有罪承认撤回</a:t>
            </a:r>
            <a:r>
              <a:rPr lang="en-US" altLang="zh-CN" dirty="0">
                <a:solidFill>
                  <a:srgbClr val="00B050"/>
                </a:solidFill>
              </a:rPr>
              <a:t>;(2)</a:t>
            </a:r>
            <a:r>
              <a:rPr lang="zh-CN" altLang="en-US" dirty="0">
                <a:solidFill>
                  <a:srgbClr val="00B050"/>
                </a:solidFill>
              </a:rPr>
              <a:t>被告人对指控的罪名所作的“不反驳承认”</a:t>
            </a:r>
            <a:r>
              <a:rPr lang="en-US" altLang="zh-CN" dirty="0">
                <a:solidFill>
                  <a:srgbClr val="00B050"/>
                </a:solidFill>
              </a:rPr>
              <a:t>;3)</a:t>
            </a:r>
            <a:r>
              <a:rPr lang="zh-CN" altLang="en-US" dirty="0">
                <a:solidFill>
                  <a:srgbClr val="00B050"/>
                </a:solidFill>
              </a:rPr>
              <a:t>被告人在与检方进行谈判时</a:t>
            </a:r>
            <a:r>
              <a:rPr lang="en-US" altLang="zh-CN" dirty="0">
                <a:solidFill>
                  <a:srgbClr val="00B050"/>
                </a:solidFill>
              </a:rPr>
              <a:t>,</a:t>
            </a:r>
            <a:r>
              <a:rPr lang="zh-CN" altLang="en-US" dirty="0">
                <a:solidFill>
                  <a:srgbClr val="00B050"/>
                </a:solidFill>
              </a:rPr>
              <a:t>主动提出的作有罪承认的要求</a:t>
            </a:r>
            <a:r>
              <a:rPr lang="en-US" altLang="zh-CN" dirty="0">
                <a:solidFill>
                  <a:srgbClr val="00B050"/>
                </a:solidFill>
              </a:rPr>
              <a:t>;</a:t>
            </a:r>
            <a:r>
              <a:rPr lang="zh-CN" altLang="en-US" dirty="0">
                <a:solidFill>
                  <a:srgbClr val="00B050"/>
                </a:solidFill>
              </a:rPr>
              <a:t>以及</a:t>
            </a:r>
            <a:r>
              <a:rPr lang="en-US" altLang="zh-CN" dirty="0">
                <a:solidFill>
                  <a:srgbClr val="00B050"/>
                </a:solidFill>
              </a:rPr>
              <a:t>(4)</a:t>
            </a:r>
            <a:r>
              <a:rPr lang="zh-CN" altLang="en-US" dirty="0">
                <a:solidFill>
                  <a:srgbClr val="00B050"/>
                </a:solidFill>
              </a:rPr>
              <a:t>在为作出上述各种承认而与检方进行谈判时</a:t>
            </a:r>
            <a:r>
              <a:rPr lang="en-US" altLang="zh-CN" dirty="0">
                <a:solidFill>
                  <a:srgbClr val="00B050"/>
                </a:solidFill>
              </a:rPr>
              <a:t>,</a:t>
            </a:r>
            <a:r>
              <a:rPr lang="zh-CN" altLang="en-US" dirty="0">
                <a:solidFill>
                  <a:srgbClr val="00B050"/>
                </a:solidFill>
              </a:rPr>
              <a:t>被告人所作的陈述</a:t>
            </a:r>
            <a:r>
              <a:rPr lang="zh-CN" altLang="en-US" dirty="0"/>
              <a:t>等。</a:t>
            </a:r>
            <a:endParaRPr lang="en-US" altLang="zh-CN" dirty="0"/>
          </a:p>
          <a:p>
            <a:r>
              <a:rPr lang="zh-CN" altLang="en-US" dirty="0"/>
              <a:t>规定本条的主要目的是</a:t>
            </a:r>
            <a:r>
              <a:rPr lang="zh-CN" altLang="en-US" dirty="0">
                <a:solidFill>
                  <a:srgbClr val="FF0000"/>
                </a:solidFill>
              </a:rPr>
              <a:t>承认讼辩交易</a:t>
            </a:r>
            <a:r>
              <a:rPr lang="zh-CN" altLang="en-US" dirty="0"/>
              <a:t>在美国刑事诉讼中的重要作用</a:t>
            </a:r>
            <a:r>
              <a:rPr lang="en-US" altLang="zh-CN" dirty="0"/>
              <a:t>,</a:t>
            </a:r>
            <a:r>
              <a:rPr lang="zh-CN" altLang="en-US" dirty="0"/>
              <a:t>被告人</a:t>
            </a:r>
            <a:r>
              <a:rPr lang="zh-CN" altLang="en-US" dirty="0">
                <a:solidFill>
                  <a:srgbClr val="00B050"/>
                </a:solidFill>
              </a:rPr>
              <a:t>不必担心</a:t>
            </a:r>
            <a:r>
              <a:rPr lang="zh-CN" altLang="en-US" dirty="0"/>
              <a:t>在与检方进行讼辩交易时所作的陈述可能成为指控他的证据</a:t>
            </a:r>
            <a:r>
              <a:rPr lang="en-US" altLang="zh-CN" dirty="0"/>
              <a:t>,</a:t>
            </a:r>
            <a:r>
              <a:rPr lang="zh-CN" altLang="en-US" dirty="0"/>
              <a:t>诉辩双方能顺利达成交易。</a:t>
            </a:r>
          </a:p>
        </p:txBody>
      </p:sp>
    </p:spTree>
    <p:extLst>
      <p:ext uri="{BB962C8B-B14F-4D97-AF65-F5344CB8AC3E}">
        <p14:creationId xmlns:p14="http://schemas.microsoft.com/office/powerpoint/2010/main" val="3780590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杨乃武与小白菜一案几经复审，但都在地方，而且主审官吏与原案有牵连，自然无法翻案。后来，受创办不久的</a:t>
            </a:r>
            <a:r>
              <a:rPr lang="zh-CN" altLang="zh-CN" dirty="0">
                <a:solidFill>
                  <a:srgbClr val="FF0000"/>
                </a:solidFill>
              </a:rPr>
              <a:t>上海《申报》</a:t>
            </a:r>
            <a:r>
              <a:rPr lang="zh-CN" altLang="zh-CN" dirty="0"/>
              <a:t>和社会舆论的影响，众京官上书获得执掌朝政的皇太后</a:t>
            </a:r>
            <a:r>
              <a:rPr lang="zh-CN" altLang="zh-CN" dirty="0">
                <a:solidFill>
                  <a:srgbClr val="FF0000"/>
                </a:solidFill>
              </a:rPr>
              <a:t>慈禧</a:t>
            </a:r>
            <a:r>
              <a:rPr lang="zh-CN" altLang="zh-CN" dirty="0"/>
              <a:t>亲准，将该案交由刑部重审，并在京城</a:t>
            </a:r>
            <a:r>
              <a:rPr lang="zh-CN" altLang="zh-CN" dirty="0">
                <a:solidFill>
                  <a:srgbClr val="FF0000"/>
                </a:solidFill>
              </a:rPr>
              <a:t>重新开棺验尸</a:t>
            </a:r>
            <a:r>
              <a:rPr lang="zh-CN" altLang="zh-CN" dirty="0"/>
              <a:t>。</a:t>
            </a:r>
            <a:endParaRPr lang="en-US" altLang="zh-CN" dirty="0"/>
          </a:p>
          <a:p>
            <a:r>
              <a:rPr lang="zh-CN" altLang="zh-CN" dirty="0"/>
              <a:t>虽然尸体的皮肉俱腐，仅剩骨殖，但根据法医古籍</a:t>
            </a:r>
            <a:r>
              <a:rPr lang="zh-CN" altLang="zh-CN" dirty="0">
                <a:solidFill>
                  <a:srgbClr val="00B050"/>
                </a:solidFill>
              </a:rPr>
              <a:t>《洗冤集录》上的检验标准，确认葛品连并非中毒死亡</a:t>
            </a:r>
            <a:r>
              <a:rPr lang="zh-CN" altLang="zh-CN" dirty="0"/>
              <a:t>，因此小白菜与杨乃武合谋毒杀亲夫一说纯属子虚乌有。</a:t>
            </a:r>
            <a:r>
              <a:rPr lang="zh-CN" altLang="zh-CN" dirty="0">
                <a:solidFill>
                  <a:srgbClr val="FF0000"/>
                </a:solidFill>
              </a:rPr>
              <a:t>历时三年</a:t>
            </a:r>
            <a:r>
              <a:rPr lang="zh-CN" altLang="zh-CN" dirty="0"/>
              <a:t>，该案终于平反昭雪。</a:t>
            </a:r>
          </a:p>
        </p:txBody>
      </p:sp>
    </p:spTree>
    <p:extLst>
      <p:ext uri="{BB962C8B-B14F-4D97-AF65-F5344CB8AC3E}">
        <p14:creationId xmlns:p14="http://schemas.microsoft.com/office/powerpoint/2010/main" val="140860610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a:solidFill>
                  <a:srgbClr val="FF0000"/>
                </a:solidFill>
              </a:rPr>
              <a:t>(</a:t>
            </a:r>
            <a:r>
              <a:rPr lang="zh-CN" altLang="en-US" dirty="0">
                <a:solidFill>
                  <a:srgbClr val="FF0000"/>
                </a:solidFill>
              </a:rPr>
              <a:t>五</a:t>
            </a:r>
            <a:r>
              <a:rPr lang="en-US" altLang="zh-CN" dirty="0">
                <a:solidFill>
                  <a:srgbClr val="FF0000"/>
                </a:solidFill>
              </a:rPr>
              <a:t>)</a:t>
            </a:r>
            <a:r>
              <a:rPr lang="zh-CN" altLang="en-US" dirty="0">
                <a:solidFill>
                  <a:srgbClr val="FF0000"/>
                </a:solidFill>
              </a:rPr>
              <a:t>主动提出的愿意承担的医疗费用</a:t>
            </a:r>
            <a:endParaRPr lang="en-US" altLang="zh-CN" dirty="0">
              <a:solidFill>
                <a:srgbClr val="FF0000"/>
              </a:solidFill>
            </a:endParaRPr>
          </a:p>
          <a:p>
            <a:r>
              <a:rPr lang="zh-CN" altLang="en-US" dirty="0"/>
              <a:t>根据</a:t>
            </a:r>
            <a:r>
              <a:rPr lang="en-US" altLang="zh-CN" dirty="0"/>
              <a:t>《</a:t>
            </a:r>
            <a:r>
              <a:rPr lang="zh-CN" altLang="en-US" dirty="0"/>
              <a:t>联邦证据规则</a:t>
            </a:r>
            <a:r>
              <a:rPr lang="en-US" altLang="zh-CN" dirty="0"/>
              <a:t>409》</a:t>
            </a:r>
            <a:r>
              <a:rPr lang="zh-CN" altLang="en-US" dirty="0"/>
              <a:t>当事人已经支付或者表示愿意支付的医疗费用</a:t>
            </a:r>
            <a:r>
              <a:rPr lang="en-US" altLang="zh-CN" dirty="0"/>
              <a:t>(</a:t>
            </a:r>
            <a:r>
              <a:rPr lang="zh-CN" altLang="en-US" dirty="0"/>
              <a:t>如照料病人的费用</a:t>
            </a:r>
            <a:r>
              <a:rPr lang="en-US" altLang="zh-CN" dirty="0"/>
              <a:t>)</a:t>
            </a:r>
            <a:r>
              <a:rPr lang="zh-CN" altLang="en-US" dirty="0"/>
              <a:t>等，不能作为证据被采纳证明当事人对损害的发生负有责任。</a:t>
            </a:r>
            <a:endParaRPr lang="en-US" altLang="zh-CN" dirty="0"/>
          </a:p>
          <a:p>
            <a:r>
              <a:rPr lang="zh-CN" altLang="en-US" dirty="0"/>
              <a:t>这样规定主要是</a:t>
            </a:r>
            <a:r>
              <a:rPr lang="zh-CN" altLang="en-US" dirty="0">
                <a:solidFill>
                  <a:srgbClr val="FF0000"/>
                </a:solidFill>
              </a:rPr>
              <a:t>出于人道考虑</a:t>
            </a:r>
            <a:r>
              <a:rPr lang="en-US" altLang="zh-CN" dirty="0">
                <a:solidFill>
                  <a:srgbClr val="FF0000"/>
                </a:solidFill>
              </a:rPr>
              <a:t>,</a:t>
            </a:r>
            <a:r>
              <a:rPr lang="zh-CN" altLang="en-US" dirty="0">
                <a:solidFill>
                  <a:srgbClr val="FF0000"/>
                </a:solidFill>
              </a:rPr>
              <a:t>鼓励负责任</a:t>
            </a:r>
            <a:r>
              <a:rPr lang="zh-CN" altLang="en-US" dirty="0"/>
              <a:t>的行为。法律不应当在法庭就法律责任做出判决之前</a:t>
            </a:r>
            <a:r>
              <a:rPr lang="zh-CN" altLang="en-US" dirty="0">
                <a:solidFill>
                  <a:srgbClr val="FF0000"/>
                </a:solidFill>
              </a:rPr>
              <a:t>惩罚帮助</a:t>
            </a:r>
            <a:r>
              <a:rPr lang="zh-CN" altLang="en-US" dirty="0"/>
              <a:t>受伤当事人的人道行为。</a:t>
            </a:r>
            <a:endParaRPr lang="en-US" altLang="zh-CN" dirty="0"/>
          </a:p>
          <a:p>
            <a:r>
              <a:rPr lang="zh-CN" altLang="en-US" dirty="0"/>
              <a:t>但是</a:t>
            </a:r>
            <a:r>
              <a:rPr lang="en-US" altLang="zh-CN" dirty="0"/>
              <a:t>,</a:t>
            </a:r>
            <a:r>
              <a:rPr lang="zh-CN" altLang="en-US" dirty="0"/>
              <a:t>付疗费用或者表示愿意支付医疗费用的同时，所作的</a:t>
            </a:r>
            <a:r>
              <a:rPr lang="zh-CN" altLang="en-US" dirty="0">
                <a:solidFill>
                  <a:srgbClr val="FF0000"/>
                </a:solidFill>
              </a:rPr>
              <a:t>附带陈述或者行为</a:t>
            </a:r>
            <a:r>
              <a:rPr lang="zh-CN" altLang="en-US" dirty="0"/>
              <a:t>等</a:t>
            </a:r>
            <a:r>
              <a:rPr lang="en-US" altLang="zh-CN" dirty="0"/>
              <a:t>,</a:t>
            </a:r>
            <a:r>
              <a:rPr lang="zh-CN" altLang="en-US" dirty="0"/>
              <a:t>可以作为证据被采纳。</a:t>
            </a:r>
          </a:p>
        </p:txBody>
      </p:sp>
    </p:spTree>
    <p:extLst>
      <p:ext uri="{BB962C8B-B14F-4D97-AF65-F5344CB8AC3E}">
        <p14:creationId xmlns:p14="http://schemas.microsoft.com/office/powerpoint/2010/main" val="56499425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solidFill>
                  <a:srgbClr val="00B0F0"/>
                </a:solidFill>
              </a:rPr>
              <a:t>证据法：从认识论走向价值论 </a:t>
            </a:r>
            <a:endParaRPr lang="zh-CN" altLang="en-US" dirty="0"/>
          </a:p>
        </p:txBody>
      </p:sp>
      <p:sp>
        <p:nvSpPr>
          <p:cNvPr id="3" name="内容占位符 2"/>
          <p:cNvSpPr>
            <a:spLocks noGrp="1"/>
          </p:cNvSpPr>
          <p:nvPr>
            <p:ph idx="1"/>
          </p:nvPr>
        </p:nvSpPr>
        <p:spPr/>
        <p:txBody>
          <a:bodyPr>
            <a:normAutofit fontScale="85000" lnSpcReduction="10000"/>
          </a:bodyPr>
          <a:lstStyle/>
          <a:p>
            <a:r>
              <a:rPr lang="zh-CN" altLang="en-US" dirty="0"/>
              <a:t>例如</a:t>
            </a:r>
            <a:r>
              <a:rPr lang="en-US" altLang="zh-CN" dirty="0"/>
              <a:t>,P</a:t>
            </a:r>
            <a:r>
              <a:rPr lang="zh-CN" altLang="en-US" dirty="0"/>
              <a:t>在经过一条十字路口时被</a:t>
            </a:r>
            <a:r>
              <a:rPr lang="en-US" altLang="zh-CN" dirty="0"/>
              <a:t>D</a:t>
            </a:r>
            <a:r>
              <a:rPr lang="zh-CN" altLang="en-US" dirty="0"/>
              <a:t>开车撞伤。</a:t>
            </a:r>
            <a:r>
              <a:rPr lang="en-US" altLang="zh-CN" dirty="0"/>
              <a:t>P</a:t>
            </a:r>
            <a:r>
              <a:rPr lang="zh-CN" altLang="en-US" dirty="0"/>
              <a:t>因此起诉 </a:t>
            </a:r>
            <a:r>
              <a:rPr lang="en-US" altLang="zh-CN" dirty="0"/>
              <a:t>D</a:t>
            </a:r>
            <a:r>
              <a:rPr lang="zh-CN" altLang="en-US" dirty="0"/>
              <a:t>。假如</a:t>
            </a:r>
            <a:r>
              <a:rPr lang="en-US" altLang="zh-CN" dirty="0"/>
              <a:t>,</a:t>
            </a:r>
            <a:r>
              <a:rPr lang="zh-CN" altLang="en-US" dirty="0"/>
              <a:t>在诉讼过程中的某一天</a:t>
            </a:r>
            <a:r>
              <a:rPr lang="en-US" altLang="zh-CN" dirty="0"/>
              <a:t>,</a:t>
            </a:r>
            <a:r>
              <a:rPr lang="en-US" altLang="zh-CN" dirty="0">
                <a:solidFill>
                  <a:srgbClr val="FF0000"/>
                </a:solidFill>
              </a:rPr>
              <a:t>D</a:t>
            </a:r>
            <a:r>
              <a:rPr lang="zh-CN" altLang="en-US" dirty="0">
                <a:solidFill>
                  <a:srgbClr val="FF0000"/>
                </a:solidFill>
              </a:rPr>
              <a:t>给</a:t>
            </a:r>
            <a:r>
              <a:rPr lang="en-US" altLang="zh-CN" dirty="0">
                <a:solidFill>
                  <a:srgbClr val="FF0000"/>
                </a:solidFill>
              </a:rPr>
              <a:t>P</a:t>
            </a:r>
            <a:r>
              <a:rPr lang="zh-CN" altLang="en-US" dirty="0">
                <a:solidFill>
                  <a:srgbClr val="FF0000"/>
                </a:solidFill>
              </a:rPr>
              <a:t>打电话说</a:t>
            </a:r>
            <a:r>
              <a:rPr lang="en-US" altLang="zh-CN" dirty="0">
                <a:solidFill>
                  <a:srgbClr val="FF0000"/>
                </a:solidFill>
              </a:rPr>
              <a:t>:“</a:t>
            </a:r>
            <a:r>
              <a:rPr lang="zh-CN" altLang="en-US" dirty="0">
                <a:solidFill>
                  <a:srgbClr val="FF0000"/>
                </a:solidFill>
              </a:rPr>
              <a:t>咱们谈谈吧</a:t>
            </a:r>
            <a:r>
              <a:rPr lang="en-US" altLang="zh-CN" dirty="0">
                <a:solidFill>
                  <a:srgbClr val="FF0000"/>
                </a:solidFill>
              </a:rPr>
              <a:t>?</a:t>
            </a:r>
            <a:r>
              <a:rPr lang="zh-CN" altLang="en-US" dirty="0">
                <a:solidFill>
                  <a:srgbClr val="FF0000"/>
                </a:solidFill>
              </a:rPr>
              <a:t>你希望我赔偿你多少钱</a:t>
            </a:r>
            <a:r>
              <a:rPr lang="en-US" altLang="zh-CN" dirty="0">
                <a:solidFill>
                  <a:srgbClr val="FF0000"/>
                </a:solidFill>
              </a:rPr>
              <a:t>?”</a:t>
            </a:r>
            <a:r>
              <a:rPr lang="en-US" altLang="zh-CN" dirty="0"/>
              <a:t>P</a:t>
            </a:r>
            <a:r>
              <a:rPr lang="zh-CN" altLang="en-US" dirty="0"/>
              <a:t>要求采纳</a:t>
            </a:r>
            <a:r>
              <a:rPr lang="en-US" altLang="zh-CN" dirty="0"/>
              <a:t>D</a:t>
            </a:r>
            <a:r>
              <a:rPr lang="zh-CN" altLang="en-US" dirty="0"/>
              <a:t>在电话中所讲的话作为证据证明 </a:t>
            </a:r>
            <a:r>
              <a:rPr lang="en-US" altLang="zh-CN" dirty="0"/>
              <a:t>D</a:t>
            </a:r>
            <a:r>
              <a:rPr lang="zh-CN" altLang="en-US" dirty="0"/>
              <a:t>有过错。如果</a:t>
            </a:r>
            <a:r>
              <a:rPr lang="en-US" altLang="zh-CN" dirty="0"/>
              <a:t>D</a:t>
            </a:r>
            <a:r>
              <a:rPr lang="zh-CN" altLang="en-US" dirty="0"/>
              <a:t>的律师反对</a:t>
            </a:r>
            <a:r>
              <a:rPr lang="en-US" altLang="zh-CN" dirty="0"/>
              <a:t>,</a:t>
            </a:r>
            <a:r>
              <a:rPr lang="zh-CN" altLang="en-US" dirty="0"/>
              <a:t>法庭应当怎样裁定</a:t>
            </a:r>
            <a:r>
              <a:rPr lang="en-US" altLang="zh-CN" dirty="0"/>
              <a:t>?</a:t>
            </a:r>
          </a:p>
          <a:p>
            <a:r>
              <a:rPr lang="zh-CN" altLang="en-US" dirty="0"/>
              <a:t>显然</a:t>
            </a:r>
            <a:r>
              <a:rPr lang="en-US" altLang="zh-CN" dirty="0"/>
              <a:t>,</a:t>
            </a:r>
            <a:r>
              <a:rPr lang="zh-CN" altLang="en-US" dirty="0"/>
              <a:t>法庭不应当允许采纳这一证据，因为这只是双方在为支付医疗费用进行谈判。但是，</a:t>
            </a:r>
            <a:r>
              <a:rPr lang="zh-CN" altLang="en-US" dirty="0">
                <a:solidFill>
                  <a:srgbClr val="FF0000"/>
                </a:solidFill>
              </a:rPr>
              <a:t>如果</a:t>
            </a:r>
            <a:r>
              <a:rPr lang="en-US" altLang="zh-CN" dirty="0">
                <a:solidFill>
                  <a:srgbClr val="FF0000"/>
                </a:solidFill>
              </a:rPr>
              <a:t>D</a:t>
            </a:r>
            <a:r>
              <a:rPr lang="zh-CN" altLang="en-US" dirty="0">
                <a:solidFill>
                  <a:srgbClr val="FF0000"/>
                </a:solidFill>
              </a:rPr>
              <a:t>在电话中说</a:t>
            </a:r>
            <a:r>
              <a:rPr lang="en-US" altLang="zh-CN" dirty="0">
                <a:solidFill>
                  <a:srgbClr val="FF0000"/>
                </a:solidFill>
              </a:rPr>
              <a:t>:“</a:t>
            </a:r>
            <a:r>
              <a:rPr lang="zh-CN" altLang="en-US" dirty="0">
                <a:solidFill>
                  <a:srgbClr val="FF0000"/>
                </a:solidFill>
              </a:rPr>
              <a:t>这是我的错</a:t>
            </a:r>
            <a:r>
              <a:rPr lang="en-US" altLang="zh-CN" dirty="0">
                <a:solidFill>
                  <a:srgbClr val="FF0000"/>
                </a:solidFill>
              </a:rPr>
              <a:t>,</a:t>
            </a:r>
            <a:r>
              <a:rPr lang="zh-CN" altLang="en-US" dirty="0">
                <a:solidFill>
                  <a:srgbClr val="FF0000"/>
                </a:solidFill>
              </a:rPr>
              <a:t>因为车祸发生前我喝了很多酒</a:t>
            </a:r>
            <a:r>
              <a:rPr lang="zh-CN" altLang="en-US" dirty="0"/>
              <a:t>。我愿意赔偿你的医疗费用”</a:t>
            </a:r>
            <a:r>
              <a:rPr lang="en-US" altLang="zh-CN" dirty="0"/>
              <a:t>,D</a:t>
            </a:r>
            <a:r>
              <a:rPr lang="zh-CN" altLang="en-US" dirty="0"/>
              <a:t>的话是否应当作为证据被采纳</a:t>
            </a:r>
            <a:r>
              <a:rPr lang="en-US" altLang="zh-CN" dirty="0"/>
              <a:t>?</a:t>
            </a:r>
          </a:p>
          <a:p>
            <a:r>
              <a:rPr lang="zh-CN" altLang="en-US" dirty="0"/>
              <a:t>这时</a:t>
            </a:r>
            <a:r>
              <a:rPr lang="en-US" altLang="zh-CN" dirty="0"/>
              <a:t>,</a:t>
            </a:r>
            <a:r>
              <a:rPr lang="en-US" altLang="zh-CN" dirty="0">
                <a:solidFill>
                  <a:srgbClr val="00B050"/>
                </a:solidFill>
              </a:rPr>
              <a:t>“</a:t>
            </a:r>
            <a:r>
              <a:rPr lang="zh-CN" altLang="en-US" dirty="0">
                <a:solidFill>
                  <a:srgbClr val="00B050"/>
                </a:solidFill>
              </a:rPr>
              <a:t>这是我的错</a:t>
            </a:r>
            <a:r>
              <a:rPr lang="en-US" altLang="zh-CN" dirty="0">
                <a:solidFill>
                  <a:srgbClr val="00B050"/>
                </a:solidFill>
              </a:rPr>
              <a:t>,</a:t>
            </a:r>
            <a:r>
              <a:rPr lang="zh-CN" altLang="en-US" dirty="0">
                <a:solidFill>
                  <a:srgbClr val="00B050"/>
                </a:solidFill>
              </a:rPr>
              <a:t>因为车祸发生前我喝了很多酒”部分可以作为证据</a:t>
            </a:r>
            <a:r>
              <a:rPr lang="zh-CN" altLang="en-US" dirty="0"/>
              <a:t>被采纳证明</a:t>
            </a:r>
            <a:r>
              <a:rPr lang="en-US" altLang="zh-CN" dirty="0"/>
              <a:t>D</a:t>
            </a:r>
            <a:r>
              <a:rPr lang="zh-CN" altLang="en-US" dirty="0"/>
              <a:t>对车祸的发生负有责任。但是，</a:t>
            </a:r>
            <a:r>
              <a:rPr lang="zh-CN" altLang="en-US" dirty="0">
                <a:solidFill>
                  <a:srgbClr val="FF0000"/>
                </a:solidFill>
              </a:rPr>
              <a:t>“我愿意赔偿你的医疗费用”部分仍然不能作为证据被采纳。</a:t>
            </a:r>
          </a:p>
        </p:txBody>
      </p:sp>
    </p:spTree>
    <p:extLst>
      <p:ext uri="{BB962C8B-B14F-4D97-AF65-F5344CB8AC3E}">
        <p14:creationId xmlns:p14="http://schemas.microsoft.com/office/powerpoint/2010/main" val="90909961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p:cNvSpPr>
          <p:nvPr>
            <p:ph type="title"/>
          </p:nvPr>
        </p:nvSpPr>
        <p:spPr/>
        <p:txBody>
          <a:bodyPr/>
          <a:lstStyle/>
          <a:p>
            <a:pPr algn="ctr"/>
            <a:r>
              <a:rPr lang="zh-CN" altLang="en-US" dirty="0">
                <a:solidFill>
                  <a:srgbClr val="00B0F0"/>
                </a:solidFill>
              </a:rPr>
              <a:t>彭宇案</a:t>
            </a:r>
          </a:p>
        </p:txBody>
      </p:sp>
      <p:sp>
        <p:nvSpPr>
          <p:cNvPr id="27651" name="内容占位符 4"/>
          <p:cNvSpPr>
            <a:spLocks noGrp="1"/>
          </p:cNvSpPr>
          <p:nvPr>
            <p:ph idx="1"/>
          </p:nvPr>
        </p:nvSpPr>
        <p:spPr/>
        <p:txBody>
          <a:bodyPr/>
          <a:lstStyle/>
          <a:p>
            <a:pPr lvl="1"/>
            <a:r>
              <a:rPr lang="en-US" altLang="zh-CN" dirty="0"/>
              <a:t>2007</a:t>
            </a:r>
            <a:r>
              <a:rPr lang="zh-CN" altLang="en-US" dirty="0"/>
              <a:t>年</a:t>
            </a:r>
            <a:r>
              <a:rPr lang="en-US" altLang="zh-CN" dirty="0"/>
              <a:t>1</a:t>
            </a:r>
            <a:r>
              <a:rPr lang="zh-CN" altLang="en-US" dirty="0"/>
              <a:t>月</a:t>
            </a:r>
            <a:r>
              <a:rPr lang="en-US" altLang="zh-CN" dirty="0"/>
              <a:t>4</a:t>
            </a:r>
            <a:r>
              <a:rPr lang="zh-CN" altLang="en-US" dirty="0"/>
              <a:t>日，南京市民徐某某向鼓楼区人民法院提起诉讼，诉称，</a:t>
            </a:r>
            <a:r>
              <a:rPr lang="en-US" altLang="zh-CN" dirty="0"/>
              <a:t>2006</a:t>
            </a:r>
            <a:r>
              <a:rPr lang="zh-CN" altLang="en-US" dirty="0"/>
              <a:t>年</a:t>
            </a:r>
            <a:r>
              <a:rPr lang="en-US" altLang="zh-CN" dirty="0"/>
              <a:t>11</a:t>
            </a:r>
            <a:r>
              <a:rPr lang="zh-CN" altLang="en-US" dirty="0"/>
              <a:t>月</a:t>
            </a:r>
            <a:r>
              <a:rPr lang="en-US" altLang="zh-CN" dirty="0"/>
              <a:t>20</a:t>
            </a:r>
            <a:r>
              <a:rPr lang="zh-CN" altLang="en-US" dirty="0"/>
              <a:t>日上午，原告在本市水西门公交车站等</a:t>
            </a:r>
            <a:r>
              <a:rPr lang="en-US" altLang="zh-CN" dirty="0"/>
              <a:t>83</a:t>
            </a:r>
            <a:r>
              <a:rPr lang="zh-CN" altLang="en-US" dirty="0"/>
              <a:t>路车。</a:t>
            </a:r>
            <a:r>
              <a:rPr lang="zh-CN" altLang="en-US" dirty="0">
                <a:solidFill>
                  <a:srgbClr val="00B050"/>
                </a:solidFill>
              </a:rPr>
              <a:t>大约</a:t>
            </a:r>
            <a:r>
              <a:rPr lang="en-US" altLang="zh-CN" dirty="0">
                <a:solidFill>
                  <a:srgbClr val="00B050"/>
                </a:solidFill>
              </a:rPr>
              <a:t>9</a:t>
            </a:r>
            <a:r>
              <a:rPr lang="zh-CN" altLang="en-US" dirty="0">
                <a:solidFill>
                  <a:srgbClr val="00B050"/>
                </a:solidFill>
              </a:rPr>
              <a:t>点半左右，</a:t>
            </a:r>
            <a:r>
              <a:rPr lang="en-US" altLang="zh-CN" dirty="0">
                <a:solidFill>
                  <a:srgbClr val="00B050"/>
                </a:solidFill>
              </a:rPr>
              <a:t>2</a:t>
            </a:r>
            <a:r>
              <a:rPr lang="zh-CN" altLang="en-US" dirty="0">
                <a:solidFill>
                  <a:srgbClr val="00B050"/>
                </a:solidFill>
              </a:rPr>
              <a:t>辆</a:t>
            </a:r>
            <a:r>
              <a:rPr lang="en-US" altLang="zh-CN" dirty="0">
                <a:solidFill>
                  <a:srgbClr val="00B050"/>
                </a:solidFill>
              </a:rPr>
              <a:t>83</a:t>
            </a:r>
            <a:r>
              <a:rPr lang="zh-CN" altLang="en-US" dirty="0">
                <a:solidFill>
                  <a:srgbClr val="00B050"/>
                </a:solidFill>
              </a:rPr>
              <a:t>路公交车进站，原告准备乘坐后面的</a:t>
            </a:r>
            <a:r>
              <a:rPr lang="en-US" altLang="zh-CN" dirty="0">
                <a:solidFill>
                  <a:srgbClr val="00B050"/>
                </a:solidFill>
              </a:rPr>
              <a:t>83</a:t>
            </a:r>
            <a:r>
              <a:rPr lang="zh-CN" altLang="en-US" dirty="0">
                <a:solidFill>
                  <a:srgbClr val="00B050"/>
                </a:solidFill>
              </a:rPr>
              <a:t>路公交车，在行至前一辆公交车后门时，被从车内冲下的被告撞倒，导致原告左股骨颈骨折</a:t>
            </a:r>
            <a:r>
              <a:rPr lang="zh-CN" altLang="en-US" dirty="0"/>
              <a:t>，住院手术治疗。因原、被告未能在公交治安分局城中派出所达成调解协议，故原告诉至法院。</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p:nvPr>
        </p:nvSpPr>
        <p:spPr/>
        <p:txBody>
          <a:bodyPr/>
          <a:lstStyle/>
          <a:p>
            <a:r>
              <a:rPr lang="zh-CN" altLang="en-US" dirty="0">
                <a:solidFill>
                  <a:srgbClr val="00B050"/>
                </a:solidFill>
              </a:rPr>
              <a:t>彭宇案：</a:t>
            </a:r>
          </a:p>
        </p:txBody>
      </p:sp>
      <p:sp>
        <p:nvSpPr>
          <p:cNvPr id="28675" name="内容占位符 2"/>
          <p:cNvSpPr>
            <a:spLocks noGrp="1"/>
          </p:cNvSpPr>
          <p:nvPr>
            <p:ph idx="1"/>
          </p:nvPr>
        </p:nvSpPr>
        <p:spPr/>
        <p:txBody>
          <a:bodyPr/>
          <a:lstStyle/>
          <a:p>
            <a:pPr lvl="1"/>
            <a:r>
              <a:rPr lang="zh-CN" altLang="en-US" dirty="0"/>
              <a:t>被告彭</a:t>
            </a:r>
            <a:r>
              <a:rPr lang="en-US" altLang="zh-CN" dirty="0"/>
              <a:t>X</a:t>
            </a:r>
            <a:r>
              <a:rPr lang="zh-CN" altLang="en-US" dirty="0"/>
              <a:t>辩称，被告当时是第一个下车的，在下车前，车内有人从后面碰了被告，但</a:t>
            </a:r>
            <a:r>
              <a:rPr lang="zh-CN" altLang="en-US" dirty="0">
                <a:solidFill>
                  <a:srgbClr val="00B050"/>
                </a:solidFill>
              </a:rPr>
              <a:t>下车后原、被告之间没有碰撞。被告发现原告摔倒后做好事对其进行帮扶，</a:t>
            </a:r>
            <a:r>
              <a:rPr lang="zh-CN" altLang="en-US" dirty="0"/>
              <a:t>而非被告将其撞伤。</a:t>
            </a:r>
            <a:endParaRPr lang="en-US" altLang="zh-CN" dirty="0"/>
          </a:p>
          <a:p>
            <a:pPr lvl="1"/>
            <a:r>
              <a:rPr lang="zh-CN" altLang="en-US" dirty="0"/>
              <a:t>法院根据公平的观念，在考虑受害人的损害、双方当事人的财产状况及其他相关情况的基础上，判令加害人对受害人的财产损失予以补偿，由当事人合理地分担损失。根据本案案情，本院</a:t>
            </a:r>
            <a:r>
              <a:rPr lang="zh-CN" altLang="en-US" dirty="0">
                <a:solidFill>
                  <a:srgbClr val="00B050"/>
                </a:solidFill>
              </a:rPr>
              <a:t>酌定被告补偿原告损失的</a:t>
            </a:r>
            <a:r>
              <a:rPr lang="en-US" altLang="zh-CN" dirty="0">
                <a:solidFill>
                  <a:srgbClr val="00B050"/>
                </a:solidFill>
              </a:rPr>
              <a:t>40%</a:t>
            </a:r>
            <a:r>
              <a:rPr lang="zh-CN" altLang="en-US" dirty="0"/>
              <a:t>较为适宜。 </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pPr eaLnBrk="1" hangingPunct="1"/>
            <a:endParaRPr lang="zh-CN" altLang="en-US" sz="2981" dirty="0"/>
          </a:p>
        </p:txBody>
      </p:sp>
      <p:sp>
        <p:nvSpPr>
          <p:cNvPr id="29699" name="Rectangle 3"/>
          <p:cNvSpPr>
            <a:spLocks noGrp="1" noRot="1" noChangeArrowheads="1"/>
          </p:cNvSpPr>
          <p:nvPr>
            <p:ph type="body" idx="1"/>
          </p:nvPr>
        </p:nvSpPr>
        <p:spPr/>
        <p:txBody>
          <a:bodyPr anchor="ctr"/>
          <a:lstStyle/>
          <a:p>
            <a:pPr eaLnBrk="1" hangingPunct="1"/>
            <a:r>
              <a:rPr lang="zh-CN" altLang="en-US" dirty="0"/>
              <a:t>在</a:t>
            </a:r>
            <a:r>
              <a:rPr lang="zh-CN" altLang="en-US" dirty="0">
                <a:solidFill>
                  <a:srgbClr val="00B050"/>
                </a:solidFill>
              </a:rPr>
              <a:t>二审过程中</a:t>
            </a:r>
            <a:r>
              <a:rPr lang="zh-CN" altLang="en-US" dirty="0"/>
              <a:t>，法院方面做了大量的调解工作，双方当事人达成了</a:t>
            </a:r>
            <a:r>
              <a:rPr lang="zh-CN" altLang="en-US" dirty="0">
                <a:solidFill>
                  <a:srgbClr val="00B050"/>
                </a:solidFill>
              </a:rPr>
              <a:t>和解协议，并且申请撤回上诉</a:t>
            </a:r>
            <a:r>
              <a:rPr lang="zh-CN" altLang="en-US" dirty="0"/>
              <a:t>。南京中院依法裁定准予双方当事人撤诉。</a:t>
            </a:r>
          </a:p>
          <a:p>
            <a:pPr eaLnBrk="1" hangingPunct="1"/>
            <a:r>
              <a:rPr lang="zh-CN" altLang="en-US" dirty="0"/>
              <a:t>至于具体的调解内容， “具体结果因为双方当事人要求保密，不能透露”。 </a:t>
            </a:r>
          </a:p>
          <a:p>
            <a:pPr eaLnBrk="1" hangingPunct="1"/>
            <a:endParaRPr lang="en-US" altLang="zh-CN"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pPr eaLnBrk="1" hangingPunct="1"/>
            <a:r>
              <a:rPr lang="zh-CN" altLang="en-US"/>
              <a:t>一审判决书</a:t>
            </a:r>
          </a:p>
        </p:txBody>
      </p:sp>
      <p:sp>
        <p:nvSpPr>
          <p:cNvPr id="32771" name="Rectangle 3"/>
          <p:cNvSpPr>
            <a:spLocks noGrp="1" noRot="1" noChangeArrowheads="1"/>
          </p:cNvSpPr>
          <p:nvPr>
            <p:ph type="body" idx="1"/>
          </p:nvPr>
        </p:nvSpPr>
        <p:spPr>
          <a:xfrm>
            <a:off x="336572" y="1059582"/>
            <a:ext cx="7514585" cy="3888378"/>
          </a:xfrm>
        </p:spPr>
        <p:txBody>
          <a:bodyPr anchor="ctr"/>
          <a:lstStyle/>
          <a:p>
            <a:pPr eaLnBrk="1" hangingPunct="1">
              <a:lnSpc>
                <a:spcPct val="90000"/>
              </a:lnSpc>
            </a:pPr>
            <a:r>
              <a:rPr lang="zh-CN" altLang="en-US" sz="2168" dirty="0">
                <a:solidFill>
                  <a:srgbClr val="00B050"/>
                </a:solidFill>
              </a:rPr>
              <a:t>根据日常生活经验分析</a:t>
            </a:r>
            <a:r>
              <a:rPr lang="zh-CN" altLang="en-US" sz="2168" dirty="0"/>
              <a:t>，原告倒地的原因除了被他人的外力因素撞倒之外，还有绊倒或滑倒等自身原因情形，但双方在庭审中均未陈述存在原告绊倒或滑倒等事实，被告也未对此提供反证证明，故根据本案现有证据，应着重分析原告被撞倒之外力情形。</a:t>
            </a:r>
            <a:endParaRPr lang="en-US" altLang="zh-CN" sz="2168" dirty="0"/>
          </a:p>
          <a:p>
            <a:pPr eaLnBrk="1" hangingPunct="1">
              <a:lnSpc>
                <a:spcPct val="90000"/>
              </a:lnSpc>
            </a:pPr>
            <a:r>
              <a:rPr lang="zh-CN" altLang="en-US" sz="2168" dirty="0">
                <a:solidFill>
                  <a:srgbClr val="00B050"/>
                </a:solidFill>
              </a:rPr>
              <a:t>人被外力撞倒后，一般首先会确定外力来源、辨认相撞之人，</a:t>
            </a:r>
            <a:r>
              <a:rPr lang="zh-CN" altLang="en-US" sz="2168" dirty="0"/>
              <a:t>如果相撞之人逃逸，作为被撞倒之人的第一反应是呼救并请人帮忙阻止。本案事发地点在人员较多的公交车站，是公共场所，事发时间在视线较好的上午，事故发生的过程非常短促，</a:t>
            </a:r>
            <a:r>
              <a:rPr lang="zh-CN" altLang="en-US" sz="2168" dirty="0">
                <a:solidFill>
                  <a:srgbClr val="00B050"/>
                </a:solidFill>
              </a:rPr>
              <a:t>故撞倒原告的人不可能轻易逃逸</a:t>
            </a:r>
            <a:r>
              <a:rPr lang="zh-CN" altLang="en-US" sz="2168" dirty="0"/>
              <a:t>。</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pPr eaLnBrk="1" hangingPunct="1"/>
            <a:endParaRPr lang="zh-CN" altLang="zh-CN"/>
          </a:p>
        </p:txBody>
      </p:sp>
      <p:sp>
        <p:nvSpPr>
          <p:cNvPr id="33795" name="Rectangle 3"/>
          <p:cNvSpPr>
            <a:spLocks noGrp="1" noRot="1" noChangeArrowheads="1"/>
          </p:cNvSpPr>
          <p:nvPr>
            <p:ph type="body" idx="1"/>
          </p:nvPr>
        </p:nvSpPr>
        <p:spPr/>
        <p:txBody>
          <a:bodyPr/>
          <a:lstStyle/>
          <a:p>
            <a:pPr eaLnBrk="1" hangingPunct="1"/>
            <a:r>
              <a:rPr lang="zh-CN" altLang="en-US" dirty="0"/>
              <a:t>根据被告自认，其是第一个下车之人，</a:t>
            </a:r>
            <a:r>
              <a:rPr lang="zh-CN" altLang="en-US" dirty="0">
                <a:solidFill>
                  <a:srgbClr val="00B050"/>
                </a:solidFill>
              </a:rPr>
              <a:t>从常理分析</a:t>
            </a:r>
            <a:r>
              <a:rPr lang="zh-CN" altLang="en-US" dirty="0"/>
              <a:t>，其与原告相撞的可能性较大。</a:t>
            </a:r>
            <a:r>
              <a:rPr lang="zh-CN" altLang="en-US" dirty="0">
                <a:solidFill>
                  <a:srgbClr val="FF0000"/>
                </a:solidFill>
              </a:rPr>
              <a:t>如果被告是见义勇为做好事，更符合实际的做法应是抓住撞倒原告的人，而不仅仅是好心相扶；</a:t>
            </a:r>
            <a:r>
              <a:rPr lang="zh-CN" altLang="en-US" dirty="0">
                <a:solidFill>
                  <a:srgbClr val="00B050"/>
                </a:solidFill>
              </a:rPr>
              <a:t>如果被告是做好事，根据社会情理，在原告的家人到达后，其完全可以在言明事实经过</a:t>
            </a:r>
            <a:r>
              <a:rPr lang="zh-CN" altLang="en-US" dirty="0"/>
              <a:t>并让原告的家人将原告送往医院，然后自行离开，但被告未作此等选择，其行为显然</a:t>
            </a:r>
            <a:r>
              <a:rPr lang="zh-CN" altLang="en-US" dirty="0">
                <a:solidFill>
                  <a:srgbClr val="00B050"/>
                </a:solidFill>
              </a:rPr>
              <a:t>与情理相悖</a:t>
            </a:r>
            <a:r>
              <a:rPr lang="zh-CN" altLang="en-US" dirty="0"/>
              <a:t>。 </a:t>
            </a:r>
          </a:p>
          <a:p>
            <a:pPr eaLnBrk="1" hangingPunct="1"/>
            <a:endParaRPr lang="en-US" altLang="zh-CN"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lstStyle/>
          <a:p>
            <a:pPr eaLnBrk="1" hangingPunct="1"/>
            <a:endParaRPr lang="zh-CN" altLang="zh-CN"/>
          </a:p>
        </p:txBody>
      </p:sp>
      <p:sp>
        <p:nvSpPr>
          <p:cNvPr id="41987" name="Rectangle 3"/>
          <p:cNvSpPr>
            <a:spLocks noGrp="1" noRot="1" noChangeArrowheads="1"/>
          </p:cNvSpPr>
          <p:nvPr>
            <p:ph type="body" idx="1"/>
          </p:nvPr>
        </p:nvSpPr>
        <p:spPr>
          <a:xfrm>
            <a:off x="570727" y="3352486"/>
            <a:ext cx="7465789" cy="1219648"/>
          </a:xfrm>
        </p:spPr>
        <p:txBody>
          <a:bodyPr/>
          <a:lstStyle/>
          <a:p>
            <a:pPr eaLnBrk="1" hangingPunct="1"/>
            <a:r>
              <a:rPr lang="zh-CN" altLang="en-US" dirty="0"/>
              <a:t>对于某些证据来说，排除它所产生的</a:t>
            </a:r>
            <a:r>
              <a:rPr lang="zh-CN" altLang="en-US" dirty="0">
                <a:solidFill>
                  <a:srgbClr val="FF0000"/>
                </a:solidFill>
              </a:rPr>
              <a:t>社会公共利益超越了</a:t>
            </a:r>
            <a:endParaRPr lang="en-US" altLang="zh-CN" dirty="0">
              <a:solidFill>
                <a:srgbClr val="FF0000"/>
              </a:solidFill>
            </a:endParaRPr>
          </a:p>
          <a:p>
            <a:pPr eaLnBrk="1" hangingPunct="1"/>
            <a:r>
              <a:rPr lang="zh-CN" altLang="en-US" dirty="0">
                <a:solidFill>
                  <a:srgbClr val="FF0000"/>
                </a:solidFill>
              </a:rPr>
              <a:t>采纳它所产生的证明价值。 </a:t>
            </a:r>
          </a:p>
        </p:txBody>
      </p:sp>
      <p:graphicFrame>
        <p:nvGraphicFramePr>
          <p:cNvPr id="4" name="表格 3"/>
          <p:cNvGraphicFramePr>
            <a:graphicFrameLocks noGrp="1"/>
          </p:cNvGraphicFramePr>
          <p:nvPr/>
        </p:nvGraphicFramePr>
        <p:xfrm>
          <a:off x="668319" y="1218630"/>
          <a:ext cx="6639985" cy="2001192"/>
        </p:xfrm>
        <a:graphic>
          <a:graphicData uri="http://schemas.openxmlformats.org/drawingml/2006/table">
            <a:tbl>
              <a:tblPr/>
              <a:tblGrid>
                <a:gridCol w="6639985">
                  <a:extLst>
                    <a:ext uri="{9D8B030D-6E8A-4147-A177-3AD203B41FA5}">
                      <a16:colId xmlns:a16="http://schemas.microsoft.com/office/drawing/2014/main" val="20000"/>
                    </a:ext>
                  </a:extLst>
                </a:gridCol>
              </a:tblGrid>
              <a:tr h="500298">
                <a:tc>
                  <a:txBody>
                    <a:bodyPr/>
                    <a:lstStyle/>
                    <a:p>
                      <a:pPr algn="ctr">
                        <a:spcAft>
                          <a:spcPts val="0"/>
                        </a:spcAft>
                      </a:pPr>
                      <a:r>
                        <a:rPr lang="zh-CN" sz="2700" b="1" kern="100" dirty="0">
                          <a:solidFill>
                            <a:srgbClr val="92D050"/>
                          </a:solidFill>
                          <a:latin typeface="Calibri"/>
                          <a:ea typeface="宋体"/>
                          <a:cs typeface="Times New Roman"/>
                        </a:rPr>
                        <a:t>规则</a:t>
                      </a:r>
                      <a:r>
                        <a:rPr lang="en-US" sz="2700" b="1" kern="100" dirty="0">
                          <a:solidFill>
                            <a:srgbClr val="92D050"/>
                          </a:solidFill>
                          <a:latin typeface="Calibri"/>
                          <a:ea typeface="宋体"/>
                          <a:cs typeface="Times New Roman"/>
                        </a:rPr>
                        <a:t>409  </a:t>
                      </a:r>
                      <a:r>
                        <a:rPr lang="zh-CN" sz="2700" b="1" kern="100" dirty="0">
                          <a:solidFill>
                            <a:srgbClr val="92D050"/>
                          </a:solidFill>
                          <a:latin typeface="Calibri"/>
                          <a:ea typeface="宋体"/>
                          <a:cs typeface="Times New Roman"/>
                        </a:rPr>
                        <a:t>提议支付医疗与类似费用</a:t>
                      </a:r>
                      <a:endParaRPr lang="zh-CN" sz="2700" kern="100" dirty="0">
                        <a:solidFill>
                          <a:srgbClr val="92D050"/>
                        </a:solidFill>
                        <a:latin typeface="Calibri"/>
                        <a:ea typeface="宋体"/>
                        <a:cs typeface="Times New Roman"/>
                      </a:endParaRPr>
                    </a:p>
                  </a:txBody>
                  <a:tcPr marL="46473" marR="464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00894">
                <a:tc>
                  <a:txBody>
                    <a:bodyPr/>
                    <a:lstStyle/>
                    <a:p>
                      <a:pPr algn="just">
                        <a:spcAft>
                          <a:spcPts val="0"/>
                        </a:spcAft>
                      </a:pPr>
                      <a:r>
                        <a:rPr lang="en-US" altLang="zh-CN" sz="2700" kern="100" dirty="0">
                          <a:solidFill>
                            <a:srgbClr val="92D050"/>
                          </a:solidFill>
                          <a:latin typeface="Calibri"/>
                          <a:ea typeface="宋体"/>
                          <a:cs typeface="Times New Roman"/>
                        </a:rPr>
                        <a:t>       </a:t>
                      </a:r>
                      <a:r>
                        <a:rPr lang="zh-CN" sz="2700" kern="100" dirty="0">
                          <a:solidFill>
                            <a:srgbClr val="92D050"/>
                          </a:solidFill>
                          <a:latin typeface="Calibri"/>
                          <a:ea typeface="宋体"/>
                          <a:cs typeface="Times New Roman"/>
                        </a:rPr>
                        <a:t>关于给予、承诺支付或者提议支付因伤害而引起的医药、住院或者类似费用的证据，</a:t>
                      </a:r>
                      <a:r>
                        <a:rPr lang="zh-CN" sz="2700" kern="100" dirty="0">
                          <a:solidFill>
                            <a:srgbClr val="FF0000"/>
                          </a:solidFill>
                          <a:latin typeface="Calibri"/>
                          <a:ea typeface="宋体"/>
                          <a:cs typeface="Times New Roman"/>
                        </a:rPr>
                        <a:t>不得采纳来证明对该伤害负有责任</a:t>
                      </a:r>
                      <a:r>
                        <a:rPr lang="zh-CN" sz="2700" kern="100" dirty="0">
                          <a:solidFill>
                            <a:srgbClr val="92D050"/>
                          </a:solidFill>
                          <a:latin typeface="Calibri"/>
                          <a:ea typeface="宋体"/>
                          <a:cs typeface="Times New Roman"/>
                        </a:rPr>
                        <a:t>。</a:t>
                      </a:r>
                    </a:p>
                  </a:txBody>
                  <a:tcPr marL="46473" marR="464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3AB3FA-87C1-D131-D4AA-A622EDCED35D}"/>
              </a:ext>
            </a:extLst>
          </p:cNvPr>
          <p:cNvSpPr>
            <a:spLocks noGrp="1"/>
          </p:cNvSpPr>
          <p:nvPr>
            <p:ph type="title"/>
          </p:nvPr>
        </p:nvSpPr>
        <p:spPr/>
        <p:txBody>
          <a:bodyPr/>
          <a:lstStyle/>
          <a:p>
            <a:r>
              <a:rPr lang="zh-CN" altLang="en-US" dirty="0">
                <a:solidFill>
                  <a:srgbClr val="FF0000"/>
                </a:solidFill>
              </a:rPr>
              <a:t>专题三、交叉询问的误区</a:t>
            </a:r>
          </a:p>
        </p:txBody>
      </p:sp>
      <p:sp>
        <p:nvSpPr>
          <p:cNvPr id="3" name="内容占位符 2">
            <a:extLst>
              <a:ext uri="{FF2B5EF4-FFF2-40B4-BE49-F238E27FC236}">
                <a16:creationId xmlns:a16="http://schemas.microsoft.com/office/drawing/2014/main" id="{59309E19-B697-FD62-81DE-05796DBACFD3}"/>
              </a:ext>
            </a:extLst>
          </p:cNvPr>
          <p:cNvSpPr>
            <a:spLocks noGrp="1"/>
          </p:cNvSpPr>
          <p:nvPr>
            <p:ph idx="1"/>
          </p:nvPr>
        </p:nvSpPr>
        <p:spPr/>
        <p:txBody>
          <a:bodyPr/>
          <a:lstStyle/>
          <a:p>
            <a:r>
              <a:rPr lang="zh-CN" altLang="en-US" sz="2000" dirty="0">
                <a:solidFill>
                  <a:srgbClr val="00B0F0"/>
                </a:solidFill>
                <a:effectLst>
                  <a:outerShdw blurRad="38100" dist="19050" dir="2700000" algn="tl" rotWithShape="0">
                    <a:schemeClr val="dk1">
                      <a:alpha val="40000"/>
                    </a:schemeClr>
                  </a:outerShdw>
                </a:effectLst>
              </a:rPr>
              <a:t>律师问：你当天晚上</a:t>
            </a:r>
            <a:r>
              <a:rPr lang="en-US" altLang="zh-CN" sz="2000" dirty="0">
                <a:solidFill>
                  <a:srgbClr val="00B0F0"/>
                </a:solidFill>
                <a:effectLst>
                  <a:outerShdw blurRad="38100" dist="19050" dir="2700000" algn="tl" rotWithShape="0">
                    <a:schemeClr val="dk1">
                      <a:alpha val="40000"/>
                    </a:schemeClr>
                  </a:outerShdw>
                </a:effectLst>
              </a:rPr>
              <a:t>10</a:t>
            </a:r>
            <a:r>
              <a:rPr lang="zh-CN" altLang="en-US" sz="2000" dirty="0">
                <a:solidFill>
                  <a:srgbClr val="00B0F0"/>
                </a:solidFill>
                <a:effectLst>
                  <a:outerShdw blurRad="38100" dist="19050" dir="2700000" algn="tl" rotWithShape="0">
                    <a:schemeClr val="dk1">
                      <a:alpha val="40000"/>
                    </a:schemeClr>
                  </a:outerShdw>
                </a:effectLst>
              </a:rPr>
              <a:t>点你在什么地方？</a:t>
            </a:r>
          </a:p>
          <a:p>
            <a:r>
              <a:rPr lang="zh-CN" altLang="en-US" sz="2000" dirty="0">
                <a:solidFill>
                  <a:srgbClr val="00B0F0"/>
                </a:solidFill>
                <a:effectLst>
                  <a:outerShdw blurRad="38100" dist="19050" dir="2700000" algn="tl" rotWithShape="0">
                    <a:schemeClr val="dk1">
                      <a:alpha val="40000"/>
                    </a:schemeClr>
                  </a:outerShdw>
                </a:effectLst>
              </a:rPr>
              <a:t>证人说：我在一片小树林。</a:t>
            </a:r>
          </a:p>
          <a:p>
            <a:r>
              <a:rPr lang="zh-CN" altLang="en-US" sz="2000" dirty="0">
                <a:solidFill>
                  <a:srgbClr val="00B0F0"/>
                </a:solidFill>
                <a:effectLst>
                  <a:outerShdw blurRad="38100" dist="19050" dir="2700000" algn="tl" rotWithShape="0">
                    <a:schemeClr val="dk1">
                      <a:alpha val="40000"/>
                    </a:schemeClr>
                  </a:outerShdw>
                </a:effectLst>
              </a:rPr>
              <a:t>律师又问；那么你看到了什么？</a:t>
            </a:r>
          </a:p>
          <a:p>
            <a:r>
              <a:rPr lang="zh-CN" altLang="en-US" sz="2000" dirty="0">
                <a:solidFill>
                  <a:srgbClr val="00B0F0"/>
                </a:solidFill>
                <a:effectLst>
                  <a:outerShdw blurRad="38100" dist="19050" dir="2700000" algn="tl" rotWithShape="0">
                    <a:schemeClr val="dk1">
                      <a:alpha val="40000"/>
                    </a:schemeClr>
                  </a:outerShdw>
                </a:effectLst>
              </a:rPr>
              <a:t>证人回答说：我看到被告举着枪。</a:t>
            </a:r>
          </a:p>
          <a:p>
            <a:r>
              <a:rPr lang="zh-CN" altLang="en-US" sz="2000" dirty="0">
                <a:solidFill>
                  <a:srgbClr val="00B0F0"/>
                </a:solidFill>
                <a:effectLst>
                  <a:outerShdw blurRad="38100" dist="19050" dir="2700000" algn="tl" rotWithShape="0">
                    <a:schemeClr val="dk1">
                      <a:alpha val="40000"/>
                    </a:schemeClr>
                  </a:outerShdw>
                </a:effectLst>
              </a:rPr>
              <a:t>律师问道：在晚上你为什么看的清楚呢？</a:t>
            </a:r>
          </a:p>
          <a:p>
            <a:r>
              <a:rPr lang="zh-CN" altLang="en-US" sz="2000" dirty="0">
                <a:solidFill>
                  <a:srgbClr val="00B0F0"/>
                </a:solidFill>
                <a:effectLst>
                  <a:outerShdw blurRad="38100" dist="19050" dir="2700000" algn="tl" rotWithShape="0">
                    <a:schemeClr val="dk1">
                      <a:alpha val="40000"/>
                    </a:schemeClr>
                  </a:outerShdw>
                </a:effectLst>
              </a:rPr>
              <a:t>证人回答说：我借着皎洁的月光看到的，清清楚楚。</a:t>
            </a:r>
          </a:p>
          <a:p>
            <a:r>
              <a:rPr lang="zh-CN" altLang="en-US" sz="2000" dirty="0">
                <a:solidFill>
                  <a:srgbClr val="00B0F0"/>
                </a:solidFill>
                <a:effectLst>
                  <a:outerShdw blurRad="38100" dist="19050" dir="2700000" algn="tl" rotWithShape="0">
                    <a:schemeClr val="dk1">
                      <a:alpha val="40000"/>
                    </a:schemeClr>
                  </a:outerShdw>
                </a:effectLst>
              </a:rPr>
              <a:t>律师：那一年那一天晚上的天文资料证明十点钟月亮根本没有升起来。</a:t>
            </a:r>
          </a:p>
          <a:p>
            <a:endParaRPr lang="zh-CN" altLang="en-US" dirty="0"/>
          </a:p>
        </p:txBody>
      </p:sp>
      <p:sp>
        <p:nvSpPr>
          <p:cNvPr id="4" name="AutoShape 4">
            <a:extLst>
              <a:ext uri="{FF2B5EF4-FFF2-40B4-BE49-F238E27FC236}">
                <a16:creationId xmlns:a16="http://schemas.microsoft.com/office/drawing/2014/main" id="{643D9E93-A4D4-8654-3D7F-4EC7A8957799}"/>
              </a:ext>
            </a:extLst>
          </p:cNvPr>
          <p:cNvSpPr>
            <a:spLocks noChangeArrowheads="1"/>
          </p:cNvSpPr>
          <p:nvPr/>
        </p:nvSpPr>
        <p:spPr bwMode="auto">
          <a:xfrm>
            <a:off x="2339752" y="4371950"/>
            <a:ext cx="1997869" cy="594122"/>
          </a:xfrm>
          <a:prstGeom prst="wave">
            <a:avLst>
              <a:gd name="adj1" fmla="val 13005"/>
              <a:gd name="adj2" fmla="val 0"/>
            </a:avLst>
          </a:prstGeom>
          <a:solidFill>
            <a:schemeClr val="accent1"/>
          </a:solidFill>
          <a:ln w="9525">
            <a:solidFill>
              <a:schemeClr val="tx1"/>
            </a:solidFill>
            <a:round/>
          </a:ln>
          <a:effectLst/>
        </p:spPr>
        <p:txBody>
          <a:bodyPr wrap="none" anchor="ctr"/>
          <a:lstStyle/>
          <a:p>
            <a:endParaRPr lang="zh-CN" altLang="en-US" sz="1350"/>
          </a:p>
        </p:txBody>
      </p:sp>
    </p:spTree>
    <p:extLst>
      <p:ext uri="{BB962C8B-B14F-4D97-AF65-F5344CB8AC3E}">
        <p14:creationId xmlns:p14="http://schemas.microsoft.com/office/powerpoint/2010/main" val="113983409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endParaRPr lang="zh-CN" altLang="zh-CN"/>
          </a:p>
        </p:txBody>
      </p:sp>
      <p:sp>
        <p:nvSpPr>
          <p:cNvPr id="6147" name="Rectangle 3"/>
          <p:cNvSpPr>
            <a:spLocks noGrp="1" noChangeArrowheads="1"/>
          </p:cNvSpPr>
          <p:nvPr>
            <p:ph idx="1"/>
          </p:nvPr>
        </p:nvSpPr>
        <p:spPr/>
        <p:txBody>
          <a:bodyPr>
            <a:normAutofit/>
            <a:scene3d>
              <a:camera prst="orthographicFront"/>
              <a:lightRig rig="soft" dir="t">
                <a:rot lat="0" lon="0" rev="15600000"/>
              </a:lightRig>
            </a:scene3d>
            <a:sp3d extrusionH="57150" prstMaterial="softEdge">
              <a:bevelT w="25400" h="38100"/>
            </a:sp3d>
          </a:bodyPr>
          <a:lstStyle/>
          <a:p>
            <a:r>
              <a:rPr lang="zh-CN" altLang="en-US" sz="1620" dirty="0">
                <a:solidFill>
                  <a:srgbClr val="FF0000"/>
                </a:solidFill>
                <a:effectLst>
                  <a:outerShdw blurRad="38100" dist="19050" dir="2700000" algn="tl" rotWithShape="0">
                    <a:schemeClr val="dk1">
                      <a:alpha val="40000"/>
                    </a:schemeClr>
                  </a:outerShdw>
                </a:effectLst>
              </a:rPr>
              <a:t>一个好律师在诉讼的当中醒来的时候第一句话就是我反对。 </a:t>
            </a:r>
          </a:p>
          <a:p>
            <a:r>
              <a:rPr lang="zh-CN" altLang="en-US" sz="1620" dirty="0">
                <a:solidFill>
                  <a:srgbClr val="00B050"/>
                </a:solidFill>
                <a:effectLst>
                  <a:outerShdw blurRad="38100" dist="19050" dir="2700000" algn="tl" rotWithShape="0">
                    <a:schemeClr val="dk1">
                      <a:alpha val="40000"/>
                    </a:schemeClr>
                  </a:outerShdw>
                </a:effectLst>
              </a:rPr>
              <a:t>获得真相的最好方法是让各方寻找能够证实真相的各种事实，然后双方展示他们所获得的所有材料</a:t>
            </a:r>
            <a:r>
              <a:rPr lang="en-US" altLang="zh-CN" sz="1620" dirty="0">
                <a:solidFill>
                  <a:srgbClr val="00B050"/>
                </a:solidFill>
                <a:effectLst>
                  <a:outerShdw blurRad="38100" dist="19050" dir="2700000" algn="tl" rotWithShape="0">
                    <a:schemeClr val="dk1">
                      <a:alpha val="40000"/>
                    </a:schemeClr>
                  </a:outerShdw>
                </a:effectLst>
              </a:rPr>
              <a:t>……</a:t>
            </a:r>
            <a:r>
              <a:rPr lang="zh-CN" altLang="en-US" sz="1620" dirty="0">
                <a:solidFill>
                  <a:srgbClr val="00B050"/>
                </a:solidFill>
              </a:rPr>
              <a:t>两个带有偏见的寻找者从田地的两端开始寻找，他们漏掉的东西要比一个公正无私的寻找者从地中间开始寻找所漏掉的东西少得</a:t>
            </a:r>
            <a:r>
              <a:rPr lang="zh-CN" altLang="en-US" sz="1620" dirty="0">
                <a:solidFill>
                  <a:srgbClr val="00B050"/>
                </a:solidFill>
                <a:effectLst>
                  <a:outerShdw blurRad="38100" dist="19050" dir="2700000" algn="tl" rotWithShape="0">
                    <a:schemeClr val="dk1">
                      <a:alpha val="40000"/>
                    </a:schemeClr>
                  </a:outerShdw>
                </a:effectLst>
              </a:rPr>
              <a:t>多。 </a:t>
            </a:r>
            <a:endParaRPr lang="en-US" altLang="zh-CN" sz="1620" dirty="0">
              <a:solidFill>
                <a:srgbClr val="00B050"/>
              </a:solidFill>
              <a:effectLst>
                <a:outerShdw blurRad="38100" dist="19050" dir="2700000" algn="tl" rotWithShape="0">
                  <a:schemeClr val="dk1">
                    <a:alpha val="40000"/>
                  </a:schemeClr>
                </a:outerShdw>
              </a:effectLst>
            </a:endParaRPr>
          </a:p>
          <a:p>
            <a:endParaRPr lang="en-US" altLang="zh-CN" sz="1620" dirty="0">
              <a:solidFill>
                <a:srgbClr val="00B050"/>
              </a:solidFill>
              <a:effectLst>
                <a:outerShdw blurRad="38100" dist="19050" dir="2700000" algn="tl" rotWithShape="0">
                  <a:schemeClr val="dk1">
                    <a:alpha val="40000"/>
                  </a:schemeClr>
                </a:outerShdw>
              </a:effectLst>
            </a:endParaRPr>
          </a:p>
          <a:p>
            <a:r>
              <a:rPr lang="zh-CN" altLang="en-US" sz="1620" dirty="0">
                <a:solidFill>
                  <a:srgbClr val="00B050"/>
                </a:solidFill>
                <a:effectLst>
                  <a:outerShdw blurRad="38100" dist="19050" dir="2700000" algn="tl" rotWithShape="0">
                    <a:schemeClr val="dk1">
                      <a:alpha val="40000"/>
                    </a:schemeClr>
                  </a:outerShdw>
                </a:effectLst>
              </a:rPr>
              <a:t>交叉询问的目的不是获取信息，而是给法庭提供信息。真正重要的是律师的发问，而不是证人的回答，律师就是为法庭提供信息的人，要保持自己的尊严、诚实和可信。</a:t>
            </a:r>
          </a:p>
        </p:txBody>
      </p:sp>
    </p:spTree>
    <p:extLst>
      <p:ext uri="{BB962C8B-B14F-4D97-AF65-F5344CB8AC3E}">
        <p14:creationId xmlns:p14="http://schemas.microsoft.com/office/powerpoint/2010/main" val="815621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a:solidFill>
                  <a:srgbClr val="FF0000"/>
                </a:solidFill>
              </a:rPr>
              <a:t>涉案的</a:t>
            </a:r>
            <a:r>
              <a:rPr lang="en-US" altLang="zh-CN" dirty="0">
                <a:solidFill>
                  <a:srgbClr val="FF0000"/>
                </a:solidFill>
              </a:rPr>
              <a:t>300</a:t>
            </a:r>
            <a:r>
              <a:rPr lang="zh-CN" altLang="en-US" dirty="0">
                <a:solidFill>
                  <a:srgbClr val="FF0000"/>
                </a:solidFill>
              </a:rPr>
              <a:t>多名官员</a:t>
            </a:r>
            <a:r>
              <a:rPr lang="zh-CN" altLang="en-US" dirty="0"/>
              <a:t>有</a:t>
            </a:r>
            <a:r>
              <a:rPr lang="en-US" altLang="zh-CN" dirty="0"/>
              <a:t>30</a:t>
            </a:r>
            <a:r>
              <a:rPr lang="zh-CN" altLang="en-US" dirty="0"/>
              <a:t>余人被革职、充军或查办，</a:t>
            </a:r>
            <a:r>
              <a:rPr lang="en-US" altLang="zh-CN" dirty="0"/>
              <a:t>150</a:t>
            </a:r>
            <a:r>
              <a:rPr lang="zh-CN" altLang="en-US" dirty="0"/>
              <a:t>多名六品以上的官员被革除顶戴花翎，永不续用。</a:t>
            </a:r>
          </a:p>
          <a:p>
            <a:r>
              <a:rPr lang="zh-CN" altLang="en-US" dirty="0"/>
              <a:t>杨乃武冤案平反后，回家继承父业，以种桑养蚕为生，</a:t>
            </a:r>
            <a:r>
              <a:rPr lang="en-US" altLang="zh-CN" dirty="0">
                <a:solidFill>
                  <a:srgbClr val="00B050"/>
                </a:solidFill>
              </a:rPr>
              <a:t>1914</a:t>
            </a:r>
            <a:r>
              <a:rPr lang="zh-CN" altLang="en-US" dirty="0">
                <a:solidFill>
                  <a:srgbClr val="00B050"/>
                </a:solidFill>
              </a:rPr>
              <a:t>年</a:t>
            </a:r>
            <a:r>
              <a:rPr lang="en-US" altLang="zh-CN" dirty="0">
                <a:solidFill>
                  <a:srgbClr val="00B050"/>
                </a:solidFill>
              </a:rPr>
              <a:t>9</a:t>
            </a:r>
            <a:r>
              <a:rPr lang="zh-CN" altLang="en-US" dirty="0">
                <a:solidFill>
                  <a:srgbClr val="00B050"/>
                </a:solidFill>
              </a:rPr>
              <a:t>月患疮疽，不治身死。小白菜出家为尼，</a:t>
            </a:r>
            <a:r>
              <a:rPr lang="en-US" altLang="zh-CN" dirty="0">
                <a:solidFill>
                  <a:srgbClr val="00B050"/>
                </a:solidFill>
              </a:rPr>
              <a:t>1930</a:t>
            </a:r>
            <a:r>
              <a:rPr lang="zh-CN" altLang="en-US" dirty="0">
                <a:solidFill>
                  <a:srgbClr val="00B050"/>
                </a:solidFill>
              </a:rPr>
              <a:t>年死亡</a:t>
            </a:r>
            <a:r>
              <a:rPr lang="zh-CN" altLang="en-US" dirty="0"/>
              <a:t>。</a:t>
            </a:r>
          </a:p>
          <a:p>
            <a:endParaRPr lang="zh-CN" altLang="en-US" dirty="0"/>
          </a:p>
        </p:txBody>
      </p:sp>
    </p:spTree>
    <p:extLst>
      <p:ext uri="{BB962C8B-B14F-4D97-AF65-F5344CB8AC3E}">
        <p14:creationId xmlns:p14="http://schemas.microsoft.com/office/powerpoint/2010/main" val="406167730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r>
              <a:rPr lang="en-US" altLang="zh-CN" dirty="0">
                <a:solidFill>
                  <a:srgbClr val="FF0000"/>
                </a:solidFill>
              </a:rPr>
              <a:t>(</a:t>
            </a:r>
            <a:r>
              <a:rPr lang="zh-CN" altLang="en-US" dirty="0">
                <a:solidFill>
                  <a:srgbClr val="FF0000"/>
                </a:solidFill>
              </a:rPr>
              <a:t>一</a:t>
            </a:r>
            <a:r>
              <a:rPr lang="en-US" altLang="zh-CN" dirty="0">
                <a:solidFill>
                  <a:srgbClr val="FF0000"/>
                </a:solidFill>
              </a:rPr>
              <a:t>)</a:t>
            </a:r>
            <a:r>
              <a:rPr lang="zh-CN" altLang="en-US" dirty="0">
                <a:solidFill>
                  <a:srgbClr val="FF0000"/>
                </a:solidFill>
              </a:rPr>
              <a:t>误导性问题</a:t>
            </a:r>
            <a:endParaRPr lang="en-US" altLang="zh-CN" dirty="0"/>
          </a:p>
          <a:p>
            <a:r>
              <a:rPr lang="zh-CN" altLang="en-US" dirty="0"/>
              <a:t>误导性问题，就是指如果证人</a:t>
            </a:r>
            <a:r>
              <a:rPr lang="zh-CN" altLang="en-US" dirty="0">
                <a:solidFill>
                  <a:srgbClr val="FF0000"/>
                </a:solidFill>
              </a:rPr>
              <a:t>不作对自己不利的承认，就无法作出回答</a:t>
            </a:r>
            <a:r>
              <a:rPr lang="zh-CN" altLang="en-US" dirty="0"/>
              <a:t>的问题。</a:t>
            </a:r>
            <a:endParaRPr lang="en-US" altLang="zh-CN" dirty="0"/>
          </a:p>
          <a:p>
            <a:r>
              <a:rPr lang="zh-CN" altLang="en-US" dirty="0"/>
              <a:t>例如，在一起家庭暴力案件中原告</a:t>
            </a:r>
            <a:r>
              <a:rPr lang="en-US" altLang="zh-CN" dirty="0"/>
              <a:t>P</a:t>
            </a:r>
            <a:r>
              <a:rPr lang="zh-CN" altLang="en-US" dirty="0"/>
              <a:t>起诉被告 </a:t>
            </a:r>
            <a:r>
              <a:rPr lang="en-US" altLang="zh-CN" dirty="0"/>
              <a:t>D</a:t>
            </a:r>
            <a:r>
              <a:rPr lang="zh-CN" altLang="en-US" dirty="0"/>
              <a:t>。</a:t>
            </a:r>
            <a:r>
              <a:rPr lang="en-US" altLang="zh-CN" dirty="0"/>
              <a:t>D </a:t>
            </a:r>
            <a:r>
              <a:rPr lang="zh-CN" altLang="en-US" dirty="0"/>
              <a:t>否认殴打了自己的妻子。</a:t>
            </a:r>
            <a:endParaRPr lang="en-US" altLang="zh-CN" dirty="0"/>
          </a:p>
          <a:p>
            <a:r>
              <a:rPr lang="zh-CN" altLang="en-US" dirty="0"/>
              <a:t>问</a:t>
            </a:r>
            <a:r>
              <a:rPr lang="en-US" altLang="zh-CN" dirty="0"/>
              <a:t>:“</a:t>
            </a:r>
            <a:r>
              <a:rPr lang="zh-CN" altLang="en-US" dirty="0">
                <a:solidFill>
                  <a:srgbClr val="FF0000"/>
                </a:solidFill>
              </a:rPr>
              <a:t>你还殴打你的妻子吗</a:t>
            </a:r>
            <a:r>
              <a:rPr lang="en-US" altLang="zh-CN" dirty="0">
                <a:solidFill>
                  <a:srgbClr val="FF0000"/>
                </a:solidFill>
              </a:rPr>
              <a:t>?”</a:t>
            </a:r>
          </a:p>
          <a:p>
            <a:r>
              <a:rPr lang="zh-CN" altLang="en-US" dirty="0"/>
              <a:t>反对</a:t>
            </a:r>
            <a:r>
              <a:rPr lang="en-US" altLang="zh-CN" dirty="0">
                <a:solidFill>
                  <a:srgbClr val="00B0F0"/>
                </a:solidFill>
              </a:rPr>
              <a:t>:“</a:t>
            </a:r>
            <a:r>
              <a:rPr lang="zh-CN" altLang="en-US" dirty="0">
                <a:solidFill>
                  <a:srgbClr val="00B0F0"/>
                </a:solidFill>
              </a:rPr>
              <a:t>反对</a:t>
            </a:r>
            <a:r>
              <a:rPr lang="en-US" altLang="zh-CN" dirty="0">
                <a:solidFill>
                  <a:srgbClr val="00B0F0"/>
                </a:solidFill>
              </a:rPr>
              <a:t>!</a:t>
            </a:r>
            <a:r>
              <a:rPr lang="zh-CN" altLang="en-US" dirty="0">
                <a:solidFill>
                  <a:srgbClr val="00B0F0"/>
                </a:solidFill>
              </a:rPr>
              <a:t>误导性问题</a:t>
            </a:r>
            <a:r>
              <a:rPr lang="en-US" altLang="zh-CN" dirty="0">
                <a:solidFill>
                  <a:srgbClr val="00B0F0"/>
                </a:solidFill>
              </a:rPr>
              <a:t>!”</a:t>
            </a:r>
          </a:p>
          <a:p>
            <a:r>
              <a:rPr lang="zh-CN" altLang="en-US" dirty="0"/>
              <a:t>裁定</a:t>
            </a:r>
            <a:r>
              <a:rPr lang="en-US" altLang="zh-CN" dirty="0"/>
              <a:t>:“</a:t>
            </a:r>
            <a:r>
              <a:rPr lang="zh-CN" altLang="en-US" dirty="0"/>
              <a:t>反对有效。”</a:t>
            </a:r>
          </a:p>
        </p:txBody>
      </p:sp>
    </p:spTree>
    <p:extLst>
      <p:ext uri="{BB962C8B-B14F-4D97-AF65-F5344CB8AC3E}">
        <p14:creationId xmlns:p14="http://schemas.microsoft.com/office/powerpoint/2010/main" val="401399104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a:solidFill>
                  <a:srgbClr val="FF0000"/>
                </a:solidFill>
              </a:rPr>
              <a:t>(</a:t>
            </a:r>
            <a:r>
              <a:rPr lang="zh-CN" altLang="en-US" dirty="0">
                <a:solidFill>
                  <a:srgbClr val="FF0000"/>
                </a:solidFill>
              </a:rPr>
              <a:t>二</a:t>
            </a:r>
            <a:r>
              <a:rPr lang="en-US" altLang="zh-CN" dirty="0">
                <a:solidFill>
                  <a:srgbClr val="FF0000"/>
                </a:solidFill>
              </a:rPr>
              <a:t>)</a:t>
            </a:r>
            <a:r>
              <a:rPr lang="zh-CN" altLang="en-US" dirty="0">
                <a:solidFill>
                  <a:srgbClr val="FF0000"/>
                </a:solidFill>
              </a:rPr>
              <a:t>复合问题</a:t>
            </a:r>
            <a:endParaRPr lang="en-US" altLang="zh-CN" dirty="0">
              <a:solidFill>
                <a:srgbClr val="FF0000"/>
              </a:solidFill>
            </a:endParaRPr>
          </a:p>
          <a:p>
            <a:r>
              <a:rPr lang="zh-CN" altLang="en-US" dirty="0"/>
              <a:t>例如</a:t>
            </a:r>
            <a:r>
              <a:rPr lang="en-US" altLang="zh-CN" dirty="0"/>
              <a:t>,</a:t>
            </a:r>
            <a:r>
              <a:rPr lang="zh-CN" altLang="en-US" dirty="0"/>
              <a:t>在一起入室抢劫案件中，对检方的证人进行质证。</a:t>
            </a:r>
            <a:endParaRPr lang="en-US" altLang="zh-CN" dirty="0"/>
          </a:p>
          <a:p>
            <a:r>
              <a:rPr lang="zh-CN" altLang="en-US" dirty="0"/>
              <a:t>问</a:t>
            </a:r>
            <a:r>
              <a:rPr lang="en-US" altLang="zh-CN" dirty="0"/>
              <a:t>:“</a:t>
            </a:r>
            <a:r>
              <a:rPr lang="zh-CN" altLang="en-US" dirty="0">
                <a:solidFill>
                  <a:srgbClr val="FF0000"/>
                </a:solidFill>
              </a:rPr>
              <a:t>你听到枪声并且看到有人从房间里跑出来了吗</a:t>
            </a:r>
            <a:r>
              <a:rPr lang="en-US" altLang="zh-CN" dirty="0">
                <a:solidFill>
                  <a:srgbClr val="FF0000"/>
                </a:solidFill>
              </a:rPr>
              <a:t>?”</a:t>
            </a:r>
          </a:p>
          <a:p>
            <a:r>
              <a:rPr lang="zh-CN" altLang="en-US" dirty="0"/>
              <a:t>反对</a:t>
            </a:r>
            <a:r>
              <a:rPr lang="en-US" altLang="zh-CN" dirty="0">
                <a:solidFill>
                  <a:srgbClr val="00B0F0"/>
                </a:solidFill>
              </a:rPr>
              <a:t>:“</a:t>
            </a:r>
            <a:r>
              <a:rPr lang="zh-CN" altLang="en-US" dirty="0">
                <a:solidFill>
                  <a:srgbClr val="00B0F0"/>
                </a:solidFill>
              </a:rPr>
              <a:t>反对</a:t>
            </a:r>
            <a:r>
              <a:rPr lang="en-US" altLang="zh-CN" dirty="0">
                <a:solidFill>
                  <a:srgbClr val="00B0F0"/>
                </a:solidFill>
              </a:rPr>
              <a:t>!</a:t>
            </a:r>
            <a:r>
              <a:rPr lang="zh-CN" altLang="en-US" dirty="0">
                <a:solidFill>
                  <a:srgbClr val="00B0F0"/>
                </a:solidFill>
              </a:rPr>
              <a:t>复合问题</a:t>
            </a:r>
            <a:r>
              <a:rPr lang="en-US" altLang="zh-CN" dirty="0">
                <a:solidFill>
                  <a:srgbClr val="00B0F0"/>
                </a:solidFill>
              </a:rPr>
              <a:t>!”</a:t>
            </a:r>
          </a:p>
          <a:p>
            <a:r>
              <a:rPr lang="zh-CN" altLang="en-US" dirty="0"/>
              <a:t>裁定</a:t>
            </a:r>
            <a:r>
              <a:rPr lang="en-US" altLang="zh-CN" dirty="0"/>
              <a:t>:“</a:t>
            </a:r>
            <a:r>
              <a:rPr lang="zh-CN" altLang="en-US" dirty="0"/>
              <a:t>反对有效。”</a:t>
            </a:r>
            <a:endParaRPr lang="en-US" altLang="zh-CN" dirty="0"/>
          </a:p>
          <a:p>
            <a:r>
              <a:rPr lang="zh-CN" altLang="en-US" dirty="0"/>
              <a:t>这就是所谓的复合问题。这种问题形式上看只有一个问题，但</a:t>
            </a:r>
            <a:r>
              <a:rPr lang="zh-CN" altLang="en-US" dirty="0">
                <a:solidFill>
                  <a:srgbClr val="FF0000"/>
                </a:solidFill>
              </a:rPr>
              <a:t>实际上包含两个问题</a:t>
            </a:r>
            <a:r>
              <a:rPr lang="en-US" altLang="zh-CN" dirty="0"/>
              <a:t>,</a:t>
            </a:r>
            <a:r>
              <a:rPr lang="zh-CN" altLang="en-US" dirty="0"/>
              <a:t>需要证人做出两个或者两个以上的回答。由于复合问题有</a:t>
            </a:r>
            <a:r>
              <a:rPr lang="zh-CN" altLang="en-US" dirty="0">
                <a:solidFill>
                  <a:srgbClr val="FF0000"/>
                </a:solidFill>
              </a:rPr>
              <a:t>误导</a:t>
            </a:r>
            <a:r>
              <a:rPr lang="zh-CN" altLang="en-US" dirty="0"/>
              <a:t>证人或者陪审团之嫌</a:t>
            </a:r>
            <a:r>
              <a:rPr lang="en-US" altLang="zh-CN" dirty="0"/>
              <a:t>,</a:t>
            </a:r>
            <a:r>
              <a:rPr lang="zh-CN" altLang="en-US" dirty="0"/>
              <a:t>因此</a:t>
            </a:r>
            <a:r>
              <a:rPr lang="en-US" altLang="zh-CN" dirty="0"/>
              <a:t>,</a:t>
            </a:r>
            <a:r>
              <a:rPr lang="zh-CN" altLang="en-US" dirty="0"/>
              <a:t>被法庭所禁止。</a:t>
            </a:r>
          </a:p>
        </p:txBody>
      </p:sp>
    </p:spTree>
    <p:extLst>
      <p:ext uri="{BB962C8B-B14F-4D97-AF65-F5344CB8AC3E}">
        <p14:creationId xmlns:p14="http://schemas.microsoft.com/office/powerpoint/2010/main" val="360341156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a:t>在质证证人的过程中</a:t>
            </a:r>
            <a:r>
              <a:rPr lang="en-US" altLang="zh-CN" dirty="0"/>
              <a:t>,</a:t>
            </a:r>
            <a:r>
              <a:rPr lang="zh-CN" altLang="en-US" dirty="0"/>
              <a:t>一般要求按照</a:t>
            </a:r>
            <a:r>
              <a:rPr lang="zh-CN" altLang="en-US" dirty="0">
                <a:solidFill>
                  <a:srgbClr val="00B0F0"/>
                </a:solidFill>
              </a:rPr>
              <a:t>一个问题、一个回答</a:t>
            </a:r>
            <a:r>
              <a:rPr lang="zh-CN" altLang="en-US" dirty="0"/>
              <a:t>的方式进行。因此</a:t>
            </a:r>
            <a:r>
              <a:rPr lang="en-US" altLang="zh-CN" dirty="0"/>
              <a:t>,</a:t>
            </a:r>
            <a:r>
              <a:rPr lang="zh-CN" altLang="en-US" dirty="0"/>
              <a:t>对上述证人的质证应当按照以下方式进行</a:t>
            </a:r>
            <a:r>
              <a:rPr lang="en-US" altLang="zh-CN" dirty="0"/>
              <a:t>: </a:t>
            </a:r>
          </a:p>
          <a:p>
            <a:r>
              <a:rPr lang="zh-CN" altLang="en-US" dirty="0"/>
              <a:t>问</a:t>
            </a:r>
            <a:r>
              <a:rPr lang="en-US" altLang="zh-CN" dirty="0">
                <a:solidFill>
                  <a:srgbClr val="FF0000"/>
                </a:solidFill>
              </a:rPr>
              <a:t>:“</a:t>
            </a:r>
            <a:r>
              <a:rPr lang="zh-CN" altLang="en-US" dirty="0">
                <a:solidFill>
                  <a:srgbClr val="FF0000"/>
                </a:solidFill>
              </a:rPr>
              <a:t>你听到枪声了吗</a:t>
            </a:r>
            <a:r>
              <a:rPr lang="en-US" altLang="zh-CN" dirty="0">
                <a:solidFill>
                  <a:srgbClr val="FF0000"/>
                </a:solidFill>
              </a:rPr>
              <a:t>?”</a:t>
            </a:r>
          </a:p>
          <a:p>
            <a:r>
              <a:rPr lang="zh-CN" altLang="en-US" dirty="0"/>
              <a:t>答</a:t>
            </a:r>
            <a:r>
              <a:rPr lang="en-US" altLang="zh-CN" dirty="0"/>
              <a:t>:“</a:t>
            </a:r>
            <a:r>
              <a:rPr lang="zh-CN" altLang="en-US" dirty="0"/>
              <a:t>是的。”</a:t>
            </a:r>
            <a:endParaRPr lang="en-US" altLang="zh-CN" dirty="0"/>
          </a:p>
          <a:p>
            <a:r>
              <a:rPr lang="zh-CN" altLang="en-US" dirty="0"/>
              <a:t>问</a:t>
            </a:r>
            <a:r>
              <a:rPr lang="en-US" altLang="zh-CN" dirty="0"/>
              <a:t>:“</a:t>
            </a:r>
            <a:r>
              <a:rPr lang="zh-CN" altLang="en-US" dirty="0">
                <a:solidFill>
                  <a:srgbClr val="FF0000"/>
                </a:solidFill>
              </a:rPr>
              <a:t>你看到有人从房间里跑出来了吗</a:t>
            </a:r>
            <a:r>
              <a:rPr lang="en-US" altLang="zh-CN" dirty="0">
                <a:solidFill>
                  <a:srgbClr val="FF0000"/>
                </a:solidFill>
              </a:rPr>
              <a:t>?”</a:t>
            </a:r>
          </a:p>
          <a:p>
            <a:r>
              <a:rPr lang="zh-CN" altLang="en-US" dirty="0"/>
              <a:t>答</a:t>
            </a:r>
            <a:r>
              <a:rPr lang="en-US" altLang="zh-CN" dirty="0"/>
              <a:t>:“</a:t>
            </a:r>
            <a:r>
              <a:rPr lang="zh-CN" altLang="en-US" dirty="0"/>
              <a:t>是的。”</a:t>
            </a:r>
          </a:p>
        </p:txBody>
      </p:sp>
    </p:spTree>
    <p:extLst>
      <p:ext uri="{BB962C8B-B14F-4D97-AF65-F5344CB8AC3E}">
        <p14:creationId xmlns:p14="http://schemas.microsoft.com/office/powerpoint/2010/main" val="231350386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a:solidFill>
                  <a:srgbClr val="FF0000"/>
                </a:solidFill>
              </a:rPr>
              <a:t>(</a:t>
            </a:r>
            <a:r>
              <a:rPr lang="zh-CN" altLang="en-US" dirty="0">
                <a:solidFill>
                  <a:srgbClr val="FF0000"/>
                </a:solidFill>
              </a:rPr>
              <a:t>三</a:t>
            </a:r>
            <a:r>
              <a:rPr lang="en-US" altLang="zh-CN" dirty="0">
                <a:solidFill>
                  <a:srgbClr val="FF0000"/>
                </a:solidFill>
              </a:rPr>
              <a:t>)</a:t>
            </a:r>
            <a:r>
              <a:rPr lang="zh-CN" altLang="en-US" dirty="0">
                <a:solidFill>
                  <a:srgbClr val="FF0000"/>
                </a:solidFill>
              </a:rPr>
              <a:t>有争议的问题</a:t>
            </a:r>
            <a:endParaRPr lang="en-US" altLang="zh-CN" dirty="0">
              <a:solidFill>
                <a:srgbClr val="FF0000"/>
              </a:solidFill>
            </a:endParaRPr>
          </a:p>
          <a:p>
            <a:r>
              <a:rPr lang="zh-CN" altLang="en-US" dirty="0"/>
              <a:t>例如，在一起诈骗案件中</a:t>
            </a:r>
            <a:r>
              <a:rPr lang="en-US" altLang="zh-CN" dirty="0"/>
              <a:t>,</a:t>
            </a:r>
            <a:r>
              <a:rPr lang="zh-CN" altLang="en-US" dirty="0"/>
              <a:t>对原告进行质证。</a:t>
            </a:r>
            <a:endParaRPr lang="en-US" altLang="zh-CN" dirty="0"/>
          </a:p>
          <a:p>
            <a:r>
              <a:rPr lang="zh-CN" altLang="en-US" dirty="0"/>
              <a:t>问</a:t>
            </a:r>
            <a:r>
              <a:rPr lang="en-US" altLang="zh-CN" dirty="0">
                <a:solidFill>
                  <a:srgbClr val="FF0000"/>
                </a:solidFill>
              </a:rPr>
              <a:t>:“</a:t>
            </a:r>
            <a:r>
              <a:rPr lang="zh-CN" altLang="en-US" dirty="0">
                <a:solidFill>
                  <a:srgbClr val="FF0000"/>
                </a:solidFill>
              </a:rPr>
              <a:t>你怎么会相信这么荒唐的主意</a:t>
            </a:r>
            <a:r>
              <a:rPr lang="en-US" altLang="zh-CN" dirty="0">
                <a:solidFill>
                  <a:srgbClr val="FF0000"/>
                </a:solidFill>
              </a:rPr>
              <a:t>?”</a:t>
            </a:r>
          </a:p>
          <a:p>
            <a:r>
              <a:rPr lang="zh-CN" altLang="en-US" dirty="0"/>
              <a:t>反对</a:t>
            </a:r>
            <a:r>
              <a:rPr lang="en-US" altLang="zh-CN" dirty="0">
                <a:solidFill>
                  <a:srgbClr val="00B0F0"/>
                </a:solidFill>
              </a:rPr>
              <a:t>:“</a:t>
            </a:r>
            <a:r>
              <a:rPr lang="zh-CN" altLang="en-US" dirty="0">
                <a:solidFill>
                  <a:srgbClr val="00B0F0"/>
                </a:solidFill>
              </a:rPr>
              <a:t>反对</a:t>
            </a:r>
            <a:r>
              <a:rPr lang="en-US" altLang="zh-CN" dirty="0">
                <a:solidFill>
                  <a:srgbClr val="00B0F0"/>
                </a:solidFill>
              </a:rPr>
              <a:t>!</a:t>
            </a:r>
            <a:r>
              <a:rPr lang="zh-CN" altLang="en-US" dirty="0">
                <a:solidFill>
                  <a:srgbClr val="00B0F0"/>
                </a:solidFill>
              </a:rPr>
              <a:t>问题有争议</a:t>
            </a:r>
            <a:r>
              <a:rPr lang="en-US" altLang="zh-CN" dirty="0">
                <a:solidFill>
                  <a:srgbClr val="00B0F0"/>
                </a:solidFill>
              </a:rPr>
              <a:t>!”</a:t>
            </a:r>
          </a:p>
          <a:p>
            <a:r>
              <a:rPr lang="zh-CN" altLang="en-US" dirty="0"/>
              <a:t>裁定</a:t>
            </a:r>
            <a:r>
              <a:rPr lang="en-US" altLang="zh-CN" dirty="0"/>
              <a:t>:“</a:t>
            </a:r>
            <a:r>
              <a:rPr lang="zh-CN" altLang="en-US" dirty="0"/>
              <a:t>反对有效。”</a:t>
            </a:r>
            <a:endParaRPr lang="en-US" altLang="zh-CN" dirty="0"/>
          </a:p>
          <a:p>
            <a:r>
              <a:rPr lang="zh-CN" altLang="en-US" dirty="0"/>
              <a:t>这类问题一般</a:t>
            </a:r>
            <a:r>
              <a:rPr lang="zh-CN" altLang="en-US" dirty="0">
                <a:solidFill>
                  <a:srgbClr val="FF0000"/>
                </a:solidFill>
              </a:rPr>
              <a:t>是诱导性问题的一种</a:t>
            </a:r>
            <a:r>
              <a:rPr lang="zh-CN" altLang="en-US" dirty="0"/>
              <a:t>。它反映的是进行质证的人对事实或者证据的理解。所谓</a:t>
            </a:r>
            <a:r>
              <a:rPr lang="zh-CN" altLang="en-US" dirty="0">
                <a:solidFill>
                  <a:srgbClr val="FF0000"/>
                </a:solidFill>
              </a:rPr>
              <a:t>主意荒唐</a:t>
            </a:r>
            <a:r>
              <a:rPr lang="zh-CN" altLang="en-US" dirty="0"/>
              <a:t>是进行质证的人自己对案件事实的理解。显然，</a:t>
            </a:r>
            <a:r>
              <a:rPr lang="zh-CN" altLang="en-US" dirty="0">
                <a:solidFill>
                  <a:srgbClr val="FF0000"/>
                </a:solidFill>
              </a:rPr>
              <a:t>原告不一定同意这种说法</a:t>
            </a:r>
            <a:r>
              <a:rPr lang="zh-CN" altLang="en-US" dirty="0"/>
              <a:t>。案件事实也不一定支持这种理解。</a:t>
            </a:r>
          </a:p>
        </p:txBody>
      </p:sp>
    </p:spTree>
    <p:extLst>
      <p:ext uri="{BB962C8B-B14F-4D97-AF65-F5344CB8AC3E}">
        <p14:creationId xmlns:p14="http://schemas.microsoft.com/office/powerpoint/2010/main" val="205167711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lnSpcReduction="10000"/>
          </a:bodyPr>
          <a:lstStyle/>
          <a:p>
            <a:r>
              <a:rPr lang="en-US" altLang="zh-CN" dirty="0">
                <a:solidFill>
                  <a:srgbClr val="FF0000"/>
                </a:solidFill>
              </a:rPr>
              <a:t>(</a:t>
            </a:r>
            <a:r>
              <a:rPr lang="zh-CN" altLang="en-US" dirty="0">
                <a:solidFill>
                  <a:srgbClr val="FF0000"/>
                </a:solidFill>
              </a:rPr>
              <a:t>四</a:t>
            </a:r>
            <a:r>
              <a:rPr lang="en-US" altLang="zh-CN" dirty="0">
                <a:solidFill>
                  <a:srgbClr val="FF0000"/>
                </a:solidFill>
              </a:rPr>
              <a:t>)</a:t>
            </a:r>
            <a:r>
              <a:rPr lang="zh-CN" altLang="en-US" dirty="0">
                <a:solidFill>
                  <a:srgbClr val="FF0000"/>
                </a:solidFill>
              </a:rPr>
              <a:t>问题过于宽泛</a:t>
            </a:r>
            <a:endParaRPr lang="en-US" altLang="zh-CN" dirty="0">
              <a:solidFill>
                <a:srgbClr val="FF0000"/>
              </a:solidFill>
            </a:endParaRPr>
          </a:p>
          <a:p>
            <a:r>
              <a:rPr lang="zh-CN" altLang="en-US" dirty="0"/>
              <a:t>例如，在一起银行抢劫案件中</a:t>
            </a:r>
            <a:r>
              <a:rPr lang="en-US" altLang="zh-CN" dirty="0"/>
              <a:t>,</a:t>
            </a:r>
            <a:r>
              <a:rPr lang="zh-CN" altLang="en-US" dirty="0"/>
              <a:t>对证人进行质证。</a:t>
            </a:r>
            <a:endParaRPr lang="en-US" altLang="zh-CN" dirty="0"/>
          </a:p>
          <a:p>
            <a:r>
              <a:rPr lang="zh-CN" altLang="en-US" dirty="0"/>
              <a:t>问</a:t>
            </a:r>
            <a:r>
              <a:rPr lang="en-US" altLang="zh-CN" dirty="0"/>
              <a:t>:“</a:t>
            </a:r>
            <a:r>
              <a:rPr lang="zh-CN" altLang="en-US" dirty="0">
                <a:solidFill>
                  <a:srgbClr val="FF0000"/>
                </a:solidFill>
              </a:rPr>
              <a:t>案发当日</a:t>
            </a:r>
            <a:r>
              <a:rPr lang="en-US" altLang="zh-CN" dirty="0">
                <a:solidFill>
                  <a:srgbClr val="FF0000"/>
                </a:solidFill>
              </a:rPr>
              <a:t>,</a:t>
            </a:r>
            <a:r>
              <a:rPr lang="zh-CN" altLang="en-US" dirty="0">
                <a:solidFill>
                  <a:srgbClr val="FF0000"/>
                </a:solidFill>
              </a:rPr>
              <a:t>银行周围的情况怎样</a:t>
            </a:r>
            <a:r>
              <a:rPr lang="en-US" altLang="zh-CN" dirty="0">
                <a:solidFill>
                  <a:srgbClr val="FF0000"/>
                </a:solidFill>
              </a:rPr>
              <a:t>?”</a:t>
            </a:r>
          </a:p>
          <a:p>
            <a:r>
              <a:rPr lang="zh-CN" altLang="en-US" dirty="0"/>
              <a:t>反对</a:t>
            </a:r>
            <a:r>
              <a:rPr lang="en-US" altLang="zh-CN" dirty="0">
                <a:solidFill>
                  <a:srgbClr val="00B0F0"/>
                </a:solidFill>
              </a:rPr>
              <a:t>:“</a:t>
            </a:r>
            <a:r>
              <a:rPr lang="zh-CN" altLang="en-US" dirty="0">
                <a:solidFill>
                  <a:srgbClr val="00B0F0"/>
                </a:solidFill>
              </a:rPr>
              <a:t>反对</a:t>
            </a:r>
            <a:r>
              <a:rPr lang="en-US" altLang="zh-CN" dirty="0">
                <a:solidFill>
                  <a:srgbClr val="00B0F0"/>
                </a:solidFill>
              </a:rPr>
              <a:t>!</a:t>
            </a:r>
            <a:r>
              <a:rPr lang="zh-CN" altLang="en-US" dirty="0">
                <a:solidFill>
                  <a:srgbClr val="00B0F0"/>
                </a:solidFill>
              </a:rPr>
              <a:t>问题过于宽泛</a:t>
            </a:r>
            <a:r>
              <a:rPr lang="en-US" altLang="zh-CN" dirty="0">
                <a:solidFill>
                  <a:srgbClr val="00B0F0"/>
                </a:solidFill>
              </a:rPr>
              <a:t>!”</a:t>
            </a:r>
          </a:p>
          <a:p>
            <a:r>
              <a:rPr lang="zh-CN" altLang="en-US" dirty="0"/>
              <a:t>裁定</a:t>
            </a:r>
            <a:r>
              <a:rPr lang="en-US" altLang="zh-CN" dirty="0"/>
              <a:t>:“</a:t>
            </a:r>
            <a:r>
              <a:rPr lang="zh-CN" altLang="en-US" dirty="0"/>
              <a:t>反对有效。”</a:t>
            </a:r>
            <a:endParaRPr lang="en-US" altLang="zh-CN" dirty="0"/>
          </a:p>
          <a:p>
            <a:r>
              <a:rPr lang="zh-CN" altLang="en-US" dirty="0"/>
              <a:t>过于宽泛的问题一般被法庭所禁止</a:t>
            </a:r>
            <a:r>
              <a:rPr lang="en-US" altLang="zh-CN" dirty="0"/>
              <a:t>,</a:t>
            </a:r>
            <a:r>
              <a:rPr lang="zh-CN" altLang="en-US" dirty="0"/>
              <a:t>原因是证人需要</a:t>
            </a:r>
            <a:r>
              <a:rPr lang="zh-CN" altLang="en-US" dirty="0">
                <a:solidFill>
                  <a:srgbClr val="FF0000"/>
                </a:solidFill>
              </a:rPr>
              <a:t>以描述的方式</a:t>
            </a:r>
            <a:r>
              <a:rPr lang="zh-CN" altLang="en-US" dirty="0"/>
              <a:t>作回答。因此，证人的回答很有</a:t>
            </a:r>
            <a:r>
              <a:rPr lang="zh-CN" altLang="en-US" dirty="0">
                <a:solidFill>
                  <a:srgbClr val="FF0000"/>
                </a:solidFill>
              </a:rPr>
              <a:t>可能包含着一些不应当被采纳</a:t>
            </a:r>
            <a:r>
              <a:rPr lang="zh-CN" altLang="en-US" dirty="0"/>
              <a:t>作为证据的内容。被质证的一方当事人或者他的律师，一般</a:t>
            </a:r>
            <a:r>
              <a:rPr lang="zh-CN" altLang="en-US" dirty="0">
                <a:solidFill>
                  <a:srgbClr val="FF0000"/>
                </a:solidFill>
              </a:rPr>
              <a:t>无法预料</a:t>
            </a:r>
            <a:r>
              <a:rPr lang="zh-CN" altLang="en-US" dirty="0"/>
              <a:t>证人的回答会包含哪些不合适的内容。</a:t>
            </a:r>
          </a:p>
        </p:txBody>
      </p:sp>
    </p:spTree>
    <p:extLst>
      <p:ext uri="{BB962C8B-B14F-4D97-AF65-F5344CB8AC3E}">
        <p14:creationId xmlns:p14="http://schemas.microsoft.com/office/powerpoint/2010/main" val="384761181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a:solidFill>
                  <a:srgbClr val="FF0000"/>
                </a:solidFill>
              </a:rPr>
              <a:t>(</a:t>
            </a:r>
            <a:r>
              <a:rPr lang="zh-CN" altLang="en-US" dirty="0">
                <a:solidFill>
                  <a:srgbClr val="FF0000"/>
                </a:solidFill>
              </a:rPr>
              <a:t>五</a:t>
            </a:r>
            <a:r>
              <a:rPr lang="en-US" altLang="zh-CN" dirty="0">
                <a:solidFill>
                  <a:srgbClr val="FF0000"/>
                </a:solidFill>
              </a:rPr>
              <a:t>)</a:t>
            </a:r>
            <a:r>
              <a:rPr lang="zh-CN" altLang="en-US" dirty="0">
                <a:solidFill>
                  <a:srgbClr val="FF0000"/>
                </a:solidFill>
              </a:rPr>
              <a:t>答非所问</a:t>
            </a:r>
            <a:endParaRPr lang="en-US" altLang="zh-CN" dirty="0">
              <a:solidFill>
                <a:srgbClr val="FF0000"/>
              </a:solidFill>
            </a:endParaRPr>
          </a:p>
          <a:p>
            <a:r>
              <a:rPr lang="zh-CN" altLang="en-US" dirty="0"/>
              <a:t>例如</a:t>
            </a:r>
            <a:r>
              <a:rPr lang="en-US" altLang="zh-CN" dirty="0"/>
              <a:t>,</a:t>
            </a:r>
            <a:r>
              <a:rPr lang="zh-CN" altLang="en-US" dirty="0"/>
              <a:t>在一起因车祸导致的人身伤害案件中，被告律师对原告进行质证。</a:t>
            </a:r>
            <a:endParaRPr lang="en-US" altLang="zh-CN" dirty="0"/>
          </a:p>
          <a:p>
            <a:r>
              <a:rPr lang="zh-CN" altLang="en-US" dirty="0"/>
              <a:t>问</a:t>
            </a:r>
            <a:r>
              <a:rPr lang="en-US" altLang="zh-CN" dirty="0"/>
              <a:t>:“</a:t>
            </a:r>
            <a:r>
              <a:rPr lang="zh-CN" altLang="en-US" dirty="0">
                <a:solidFill>
                  <a:srgbClr val="FF0000"/>
                </a:solidFill>
              </a:rPr>
              <a:t>车祸发生后，你有没有看到我的当事人从汽车里出来</a:t>
            </a:r>
            <a:r>
              <a:rPr lang="en-US" altLang="zh-CN" dirty="0">
                <a:solidFill>
                  <a:srgbClr val="FF0000"/>
                </a:solidFill>
              </a:rPr>
              <a:t>?”</a:t>
            </a:r>
          </a:p>
          <a:p>
            <a:r>
              <a:rPr lang="zh-CN" altLang="en-US" dirty="0"/>
              <a:t>答</a:t>
            </a:r>
            <a:r>
              <a:rPr lang="en-US" altLang="zh-CN" dirty="0"/>
              <a:t>:“</a:t>
            </a:r>
            <a:r>
              <a:rPr lang="zh-CN" altLang="en-US" dirty="0">
                <a:solidFill>
                  <a:srgbClr val="FF0000"/>
                </a:solidFill>
              </a:rPr>
              <a:t>他双眼充满血丝，走路左右摇晃，显然刚刚喝过酒</a:t>
            </a:r>
            <a:r>
              <a:rPr lang="zh-CN" altLang="en-US" dirty="0"/>
              <a:t>。”</a:t>
            </a:r>
            <a:endParaRPr lang="en-US" altLang="zh-CN" dirty="0"/>
          </a:p>
          <a:p>
            <a:r>
              <a:rPr lang="zh-CN" altLang="en-US" dirty="0"/>
              <a:t>反对</a:t>
            </a:r>
            <a:r>
              <a:rPr lang="en-US" altLang="zh-CN" dirty="0">
                <a:solidFill>
                  <a:srgbClr val="00B0F0"/>
                </a:solidFill>
              </a:rPr>
              <a:t>:“</a:t>
            </a:r>
            <a:r>
              <a:rPr lang="zh-CN" altLang="en-US" dirty="0">
                <a:solidFill>
                  <a:srgbClr val="00B0F0"/>
                </a:solidFill>
              </a:rPr>
              <a:t>反对</a:t>
            </a:r>
            <a:r>
              <a:rPr lang="en-US" altLang="zh-CN" dirty="0">
                <a:solidFill>
                  <a:srgbClr val="00B0F0"/>
                </a:solidFill>
              </a:rPr>
              <a:t>!</a:t>
            </a:r>
            <a:r>
              <a:rPr lang="zh-CN" altLang="en-US" dirty="0">
                <a:solidFill>
                  <a:srgbClr val="00B0F0"/>
                </a:solidFill>
              </a:rPr>
              <a:t>答非所问</a:t>
            </a:r>
            <a:r>
              <a:rPr lang="en-US" altLang="zh-CN" dirty="0">
                <a:solidFill>
                  <a:srgbClr val="00B0F0"/>
                </a:solidFill>
              </a:rPr>
              <a:t>!”</a:t>
            </a:r>
          </a:p>
          <a:p>
            <a:r>
              <a:rPr lang="zh-CN" altLang="en-US" dirty="0"/>
              <a:t>裁定</a:t>
            </a:r>
            <a:r>
              <a:rPr lang="en-US" altLang="zh-CN" dirty="0"/>
              <a:t>:“</a:t>
            </a:r>
            <a:r>
              <a:rPr lang="zh-CN" altLang="en-US" dirty="0"/>
              <a:t>反对有效。”</a:t>
            </a:r>
          </a:p>
        </p:txBody>
      </p:sp>
    </p:spTree>
    <p:extLst>
      <p:ext uri="{BB962C8B-B14F-4D97-AF65-F5344CB8AC3E}">
        <p14:creationId xmlns:p14="http://schemas.microsoft.com/office/powerpoint/2010/main" val="355307150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a:t>原告在质证过程中没有直接回答问题，而是说了一些与所提问的问题没有关系的信息。这就是所谓的“答非所问”。上述情况多发生在</a:t>
            </a:r>
            <a:r>
              <a:rPr lang="zh-CN" altLang="en-US" dirty="0">
                <a:solidFill>
                  <a:srgbClr val="FF0000"/>
                </a:solidFill>
              </a:rPr>
              <a:t>提出的问题合适</a:t>
            </a:r>
            <a:r>
              <a:rPr lang="en-US" altLang="zh-CN" dirty="0">
                <a:solidFill>
                  <a:srgbClr val="FF0000"/>
                </a:solidFill>
              </a:rPr>
              <a:t>,</a:t>
            </a:r>
            <a:r>
              <a:rPr lang="zh-CN" altLang="en-US" dirty="0">
                <a:solidFill>
                  <a:srgbClr val="FF0000"/>
                </a:solidFill>
              </a:rPr>
              <a:t>但对问题的回答却不合适。</a:t>
            </a:r>
            <a:endParaRPr lang="en-US" altLang="zh-CN" dirty="0">
              <a:solidFill>
                <a:srgbClr val="FF0000"/>
              </a:solidFill>
            </a:endParaRPr>
          </a:p>
          <a:p>
            <a:r>
              <a:rPr lang="zh-CN" altLang="en-US" dirty="0"/>
              <a:t>如果发生这种情况</a:t>
            </a:r>
            <a:r>
              <a:rPr lang="en-US" altLang="zh-CN" dirty="0"/>
              <a:t>,</a:t>
            </a:r>
            <a:r>
              <a:rPr lang="zh-CN" altLang="en-US" dirty="0"/>
              <a:t>律师必须通过</a:t>
            </a:r>
            <a:r>
              <a:rPr lang="zh-CN" altLang="en-US" dirty="0">
                <a:solidFill>
                  <a:srgbClr val="FF0000"/>
                </a:solidFill>
              </a:rPr>
              <a:t>动议</a:t>
            </a:r>
            <a:r>
              <a:rPr lang="zh-CN" altLang="en-US" dirty="0"/>
              <a:t>的方式申请法庭取消证人的回答。同时</a:t>
            </a:r>
            <a:r>
              <a:rPr lang="en-US" altLang="zh-CN" dirty="0"/>
              <a:t>,</a:t>
            </a:r>
            <a:r>
              <a:rPr lang="zh-CN" altLang="en-US" dirty="0"/>
              <a:t>律师还应当要求法庭提醒陪审团不要采纳这种回答作为证据。</a:t>
            </a:r>
          </a:p>
        </p:txBody>
      </p:sp>
    </p:spTree>
    <p:extLst>
      <p:ext uri="{BB962C8B-B14F-4D97-AF65-F5344CB8AC3E}">
        <p14:creationId xmlns:p14="http://schemas.microsoft.com/office/powerpoint/2010/main" val="264768047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lnSpcReduction="10000"/>
          </a:bodyPr>
          <a:lstStyle/>
          <a:p>
            <a:r>
              <a:rPr lang="en-US" altLang="zh-CN" dirty="0">
                <a:solidFill>
                  <a:srgbClr val="FF0000"/>
                </a:solidFill>
              </a:rPr>
              <a:t>(</a:t>
            </a:r>
            <a:r>
              <a:rPr lang="zh-CN" altLang="en-US" dirty="0">
                <a:solidFill>
                  <a:srgbClr val="FF0000"/>
                </a:solidFill>
              </a:rPr>
              <a:t>六</a:t>
            </a:r>
            <a:r>
              <a:rPr lang="en-US" altLang="zh-CN" dirty="0">
                <a:solidFill>
                  <a:srgbClr val="FF0000"/>
                </a:solidFill>
              </a:rPr>
              <a:t>)</a:t>
            </a:r>
            <a:r>
              <a:rPr lang="zh-CN" altLang="en-US" dirty="0">
                <a:solidFill>
                  <a:srgbClr val="FF0000"/>
                </a:solidFill>
              </a:rPr>
              <a:t>问题不明确</a:t>
            </a:r>
            <a:endParaRPr lang="en-US" altLang="zh-CN" dirty="0">
              <a:solidFill>
                <a:srgbClr val="FF0000"/>
              </a:solidFill>
            </a:endParaRPr>
          </a:p>
          <a:p>
            <a:r>
              <a:rPr lang="zh-CN" altLang="en-US" dirty="0"/>
              <a:t>在对一起因为攻击而起诉的损害赔偿案件进行质证的过程中</a:t>
            </a:r>
            <a:r>
              <a:rPr lang="en-US" altLang="zh-CN" dirty="0"/>
              <a:t>;</a:t>
            </a:r>
          </a:p>
          <a:p>
            <a:r>
              <a:rPr lang="zh-CN" altLang="en-US" dirty="0"/>
              <a:t>问</a:t>
            </a:r>
            <a:r>
              <a:rPr lang="en-US" altLang="zh-CN" dirty="0"/>
              <a:t>:“</a:t>
            </a:r>
            <a:r>
              <a:rPr lang="zh-CN" altLang="en-US" dirty="0">
                <a:solidFill>
                  <a:srgbClr val="FF0000"/>
                </a:solidFill>
              </a:rPr>
              <a:t>厮打发生前</a:t>
            </a:r>
            <a:r>
              <a:rPr lang="en-US" altLang="zh-CN" dirty="0">
                <a:solidFill>
                  <a:srgbClr val="FF0000"/>
                </a:solidFill>
              </a:rPr>
              <a:t>,</a:t>
            </a:r>
            <a:r>
              <a:rPr lang="zh-CN" altLang="en-US" dirty="0">
                <a:solidFill>
                  <a:srgbClr val="FF0000"/>
                </a:solidFill>
              </a:rPr>
              <a:t>酒吧里的气氛怎么样</a:t>
            </a:r>
            <a:r>
              <a:rPr lang="en-US" altLang="zh-CN" dirty="0">
                <a:solidFill>
                  <a:srgbClr val="FF0000"/>
                </a:solidFill>
              </a:rPr>
              <a:t>?”</a:t>
            </a:r>
          </a:p>
          <a:p>
            <a:r>
              <a:rPr lang="zh-CN" altLang="en-US" dirty="0"/>
              <a:t>反对</a:t>
            </a:r>
            <a:r>
              <a:rPr lang="en-US" altLang="zh-CN" dirty="0"/>
              <a:t>:“</a:t>
            </a:r>
            <a:r>
              <a:rPr lang="zh-CN" altLang="en-US" dirty="0"/>
              <a:t>反对</a:t>
            </a:r>
            <a:r>
              <a:rPr lang="en-US" altLang="zh-CN" dirty="0"/>
              <a:t>!</a:t>
            </a:r>
            <a:r>
              <a:rPr lang="zh-CN" altLang="en-US" dirty="0">
                <a:solidFill>
                  <a:srgbClr val="FF0000"/>
                </a:solidFill>
              </a:rPr>
              <a:t>问题不明确</a:t>
            </a:r>
            <a:r>
              <a:rPr lang="en-US" altLang="zh-CN" dirty="0"/>
              <a:t>!”</a:t>
            </a:r>
          </a:p>
          <a:p>
            <a:r>
              <a:rPr lang="zh-CN" altLang="en-US" dirty="0"/>
              <a:t>裁定</a:t>
            </a:r>
            <a:r>
              <a:rPr lang="en-US" altLang="zh-CN" dirty="0"/>
              <a:t>:“</a:t>
            </a:r>
            <a:r>
              <a:rPr lang="zh-CN" altLang="en-US" dirty="0"/>
              <a:t>反对有效。”</a:t>
            </a:r>
            <a:endParaRPr lang="en-US" altLang="zh-CN" dirty="0"/>
          </a:p>
          <a:p>
            <a:endParaRPr lang="en-US" altLang="zh-CN" dirty="0"/>
          </a:p>
          <a:p>
            <a:r>
              <a:rPr lang="zh-CN" altLang="en-US" dirty="0"/>
              <a:t>质证的人所提出的问题应当</a:t>
            </a:r>
            <a:r>
              <a:rPr lang="zh-CN" altLang="en-US" dirty="0">
                <a:solidFill>
                  <a:srgbClr val="FF0000"/>
                </a:solidFill>
              </a:rPr>
              <a:t>明确、具体</a:t>
            </a:r>
            <a:r>
              <a:rPr lang="zh-CN" altLang="en-US" dirty="0"/>
              <a:t>。否则证人无法理解自己应当怎样回答</a:t>
            </a:r>
            <a:r>
              <a:rPr lang="en-US" altLang="zh-CN" dirty="0"/>
              <a:t>,</a:t>
            </a:r>
            <a:r>
              <a:rPr lang="zh-CN" altLang="en-US" dirty="0"/>
              <a:t>陪审团也容易被这类问题误导。</a:t>
            </a:r>
          </a:p>
        </p:txBody>
      </p:sp>
    </p:spTree>
    <p:extLst>
      <p:ext uri="{BB962C8B-B14F-4D97-AF65-F5344CB8AC3E}">
        <p14:creationId xmlns:p14="http://schemas.microsoft.com/office/powerpoint/2010/main" val="279276138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lnSpcReduction="10000"/>
          </a:bodyPr>
          <a:lstStyle/>
          <a:p>
            <a:r>
              <a:rPr lang="en-US" altLang="zh-CN" dirty="0">
                <a:solidFill>
                  <a:srgbClr val="FF0000"/>
                </a:solidFill>
              </a:rPr>
              <a:t>(</a:t>
            </a:r>
            <a:r>
              <a:rPr lang="zh-CN" altLang="en-US" dirty="0">
                <a:solidFill>
                  <a:srgbClr val="FF0000"/>
                </a:solidFill>
              </a:rPr>
              <a:t>七</a:t>
            </a:r>
            <a:r>
              <a:rPr lang="en-US" altLang="zh-CN" dirty="0">
                <a:solidFill>
                  <a:srgbClr val="FF0000"/>
                </a:solidFill>
              </a:rPr>
              <a:t>)</a:t>
            </a:r>
            <a:r>
              <a:rPr lang="zh-CN" altLang="en-US" dirty="0">
                <a:solidFill>
                  <a:srgbClr val="FF0000"/>
                </a:solidFill>
              </a:rPr>
              <a:t>问题重复</a:t>
            </a:r>
            <a:endParaRPr lang="en-US" altLang="zh-CN" dirty="0">
              <a:solidFill>
                <a:srgbClr val="FF0000"/>
              </a:solidFill>
            </a:endParaRPr>
          </a:p>
          <a:p>
            <a:r>
              <a:rPr lang="zh-CN" altLang="en-US" dirty="0"/>
              <a:t>在一起谋杀案件中</a:t>
            </a:r>
            <a:r>
              <a:rPr lang="en-US" altLang="zh-CN" dirty="0"/>
              <a:t>,</a:t>
            </a:r>
            <a:r>
              <a:rPr lang="zh-CN" altLang="en-US" dirty="0"/>
              <a:t>检察官质证被告人。检察官盘问案发当晚被告人身在何处。被告人</a:t>
            </a:r>
            <a:r>
              <a:rPr lang="zh-CN" altLang="en-US" dirty="0">
                <a:solidFill>
                  <a:srgbClr val="FF0000"/>
                </a:solidFill>
              </a:rPr>
              <a:t>声称一直在自己的母亲家中看电视</a:t>
            </a:r>
            <a:r>
              <a:rPr lang="zh-CN" altLang="en-US" dirty="0"/>
              <a:t>。</a:t>
            </a:r>
            <a:endParaRPr lang="en-US" altLang="zh-CN" dirty="0"/>
          </a:p>
          <a:p>
            <a:r>
              <a:rPr lang="zh-CN" altLang="en-US" dirty="0"/>
              <a:t>问</a:t>
            </a:r>
            <a:r>
              <a:rPr lang="en-US" altLang="zh-CN" dirty="0"/>
              <a:t>:“</a:t>
            </a:r>
            <a:r>
              <a:rPr lang="zh-CN" altLang="en-US" dirty="0">
                <a:solidFill>
                  <a:srgbClr val="FF0000"/>
                </a:solidFill>
              </a:rPr>
              <a:t>请再讲一次</a:t>
            </a:r>
            <a:r>
              <a:rPr lang="en-US" altLang="zh-CN" dirty="0">
                <a:solidFill>
                  <a:srgbClr val="FF0000"/>
                </a:solidFill>
              </a:rPr>
              <a:t>,</a:t>
            </a:r>
            <a:r>
              <a:rPr lang="zh-CN" altLang="en-US" dirty="0">
                <a:solidFill>
                  <a:srgbClr val="FF0000"/>
                </a:solidFill>
              </a:rPr>
              <a:t>案发当晚你在什么地方</a:t>
            </a:r>
            <a:r>
              <a:rPr lang="en-US" altLang="zh-CN" dirty="0">
                <a:solidFill>
                  <a:srgbClr val="FF0000"/>
                </a:solidFill>
              </a:rPr>
              <a:t>?”</a:t>
            </a:r>
          </a:p>
          <a:p>
            <a:r>
              <a:rPr lang="zh-CN" altLang="en-US" dirty="0"/>
              <a:t>反对</a:t>
            </a:r>
            <a:r>
              <a:rPr lang="en-US" altLang="zh-CN" dirty="0">
                <a:solidFill>
                  <a:srgbClr val="00B0F0"/>
                </a:solidFill>
              </a:rPr>
              <a:t>:“</a:t>
            </a:r>
            <a:r>
              <a:rPr lang="zh-CN" altLang="en-US" dirty="0">
                <a:solidFill>
                  <a:srgbClr val="00B0F0"/>
                </a:solidFill>
              </a:rPr>
              <a:t>反对</a:t>
            </a:r>
            <a:r>
              <a:rPr lang="en-US" altLang="zh-CN" dirty="0">
                <a:solidFill>
                  <a:srgbClr val="00B0F0"/>
                </a:solidFill>
              </a:rPr>
              <a:t>!</a:t>
            </a:r>
            <a:r>
              <a:rPr lang="zh-CN" altLang="en-US" dirty="0">
                <a:solidFill>
                  <a:srgbClr val="00B0F0"/>
                </a:solidFill>
              </a:rPr>
              <a:t>问题重复</a:t>
            </a:r>
            <a:r>
              <a:rPr lang="en-US" altLang="zh-CN" dirty="0">
                <a:solidFill>
                  <a:srgbClr val="00B0F0"/>
                </a:solidFill>
              </a:rPr>
              <a:t>!”</a:t>
            </a:r>
          </a:p>
          <a:p>
            <a:r>
              <a:rPr lang="zh-CN" altLang="en-US" dirty="0"/>
              <a:t>裁定</a:t>
            </a:r>
            <a:r>
              <a:rPr lang="en-US" altLang="zh-CN" dirty="0"/>
              <a:t>:“</a:t>
            </a:r>
            <a:r>
              <a:rPr lang="zh-CN" altLang="en-US" dirty="0"/>
              <a:t>反对有效。”</a:t>
            </a:r>
            <a:endParaRPr lang="en-US" altLang="zh-CN" dirty="0"/>
          </a:p>
          <a:p>
            <a:r>
              <a:rPr lang="zh-CN" altLang="en-US" dirty="0"/>
              <a:t>法官对重复盘问的问题可以以“</a:t>
            </a:r>
            <a:r>
              <a:rPr lang="zh-CN" altLang="en-US" dirty="0">
                <a:solidFill>
                  <a:srgbClr val="FF0000"/>
                </a:solidFill>
              </a:rPr>
              <a:t>浪费时间</a:t>
            </a:r>
            <a:r>
              <a:rPr lang="zh-CN" altLang="en-US" dirty="0"/>
              <a:t>”为由予以排除。检方已经就被告人案发当晚身在何处质证过被告人。如果允许他重复这一问题，有浪费时间之嫌。</a:t>
            </a:r>
          </a:p>
        </p:txBody>
      </p:sp>
    </p:spTree>
    <p:extLst>
      <p:ext uri="{BB962C8B-B14F-4D97-AF65-F5344CB8AC3E}">
        <p14:creationId xmlns:p14="http://schemas.microsoft.com/office/powerpoint/2010/main" val="338212741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a:bodyPr>
          <a:lstStyle/>
          <a:p>
            <a:r>
              <a:rPr lang="en-US" altLang="zh-CN" dirty="0">
                <a:solidFill>
                  <a:srgbClr val="FF0000"/>
                </a:solidFill>
              </a:rPr>
              <a:t>(</a:t>
            </a:r>
            <a:r>
              <a:rPr lang="zh-CN" altLang="en-US" dirty="0">
                <a:solidFill>
                  <a:srgbClr val="FF0000"/>
                </a:solidFill>
              </a:rPr>
              <a:t>八</a:t>
            </a:r>
            <a:r>
              <a:rPr lang="en-US" altLang="zh-CN" dirty="0">
                <a:solidFill>
                  <a:srgbClr val="FF0000"/>
                </a:solidFill>
              </a:rPr>
              <a:t>)</a:t>
            </a:r>
            <a:r>
              <a:rPr lang="zh-CN" altLang="en-US" dirty="0">
                <a:solidFill>
                  <a:srgbClr val="FF0000"/>
                </a:solidFill>
              </a:rPr>
              <a:t>骚扰证人</a:t>
            </a:r>
            <a:endParaRPr lang="en-US" altLang="zh-CN" dirty="0">
              <a:solidFill>
                <a:srgbClr val="FF0000"/>
              </a:solidFill>
            </a:endParaRPr>
          </a:p>
          <a:p>
            <a:r>
              <a:rPr lang="zh-CN" altLang="en-US" dirty="0"/>
              <a:t>在一起因为交通事故引发的人身赔偿案件中</a:t>
            </a:r>
            <a:r>
              <a:rPr lang="en-US" altLang="zh-CN" dirty="0"/>
              <a:t>,</a:t>
            </a:r>
            <a:r>
              <a:rPr lang="zh-CN" altLang="en-US" dirty="0"/>
              <a:t>对被告进行质证</a:t>
            </a:r>
            <a:r>
              <a:rPr lang="en-US" altLang="zh-CN" dirty="0"/>
              <a:t>:</a:t>
            </a:r>
          </a:p>
          <a:p>
            <a:r>
              <a:rPr lang="zh-CN" altLang="en-US" dirty="0"/>
              <a:t>问</a:t>
            </a:r>
            <a:r>
              <a:rPr lang="en-US" altLang="zh-CN" dirty="0"/>
              <a:t>:“</a:t>
            </a:r>
            <a:r>
              <a:rPr lang="zh-CN" altLang="en-US" dirty="0">
                <a:solidFill>
                  <a:srgbClr val="FF0000"/>
                </a:solidFill>
              </a:rPr>
              <a:t>你怎么能够说当你通过十字路口时是绿灯</a:t>
            </a:r>
            <a:r>
              <a:rPr lang="en-US" altLang="zh-CN" dirty="0">
                <a:solidFill>
                  <a:srgbClr val="FF0000"/>
                </a:solidFill>
              </a:rPr>
              <a:t>?</a:t>
            </a:r>
            <a:r>
              <a:rPr lang="zh-CN" altLang="en-US" dirty="0">
                <a:solidFill>
                  <a:srgbClr val="FF0000"/>
                </a:solidFill>
              </a:rPr>
              <a:t>实际情况是，你没有看交通灯</a:t>
            </a:r>
            <a:r>
              <a:rPr lang="en-US" altLang="zh-CN" dirty="0">
                <a:solidFill>
                  <a:srgbClr val="FF0000"/>
                </a:solidFill>
              </a:rPr>
              <a:t>,</a:t>
            </a:r>
            <a:r>
              <a:rPr lang="zh-CN" altLang="en-US" dirty="0">
                <a:solidFill>
                  <a:srgbClr val="FF0000"/>
                </a:solidFill>
              </a:rPr>
              <a:t>否则</a:t>
            </a:r>
            <a:r>
              <a:rPr lang="en-US" altLang="zh-CN" dirty="0">
                <a:solidFill>
                  <a:srgbClr val="FF0000"/>
                </a:solidFill>
              </a:rPr>
              <a:t>,</a:t>
            </a:r>
            <a:r>
              <a:rPr lang="zh-CN" altLang="en-US" dirty="0">
                <a:solidFill>
                  <a:srgbClr val="FF0000"/>
                </a:solidFill>
              </a:rPr>
              <a:t>你就不会撞到我的当事人了。</a:t>
            </a:r>
            <a:r>
              <a:rPr lang="zh-CN" altLang="en-US" dirty="0"/>
              <a:t>”</a:t>
            </a:r>
            <a:endParaRPr lang="en-US" altLang="zh-CN" dirty="0"/>
          </a:p>
          <a:p>
            <a:r>
              <a:rPr lang="zh-CN" altLang="en-US" dirty="0"/>
              <a:t>反对</a:t>
            </a:r>
            <a:r>
              <a:rPr lang="en-US" altLang="zh-CN" dirty="0">
                <a:solidFill>
                  <a:srgbClr val="00B0F0"/>
                </a:solidFill>
              </a:rPr>
              <a:t>:“</a:t>
            </a:r>
            <a:r>
              <a:rPr lang="zh-CN" altLang="en-US" dirty="0">
                <a:solidFill>
                  <a:srgbClr val="00B0F0"/>
                </a:solidFill>
              </a:rPr>
              <a:t>反对</a:t>
            </a:r>
            <a:r>
              <a:rPr lang="en-US" altLang="zh-CN" dirty="0">
                <a:solidFill>
                  <a:srgbClr val="00B0F0"/>
                </a:solidFill>
              </a:rPr>
              <a:t>!</a:t>
            </a:r>
            <a:r>
              <a:rPr lang="zh-CN" altLang="en-US" dirty="0">
                <a:solidFill>
                  <a:srgbClr val="00B0F0"/>
                </a:solidFill>
              </a:rPr>
              <a:t>骚扰证人</a:t>
            </a:r>
            <a:r>
              <a:rPr lang="en-US" altLang="zh-CN" dirty="0">
                <a:solidFill>
                  <a:srgbClr val="00B0F0"/>
                </a:solidFill>
              </a:rPr>
              <a:t>!”</a:t>
            </a:r>
            <a:r>
              <a:rPr lang="zh-CN" altLang="en-US" dirty="0">
                <a:solidFill>
                  <a:srgbClr val="00B0F0"/>
                </a:solidFill>
              </a:rPr>
              <a:t> </a:t>
            </a:r>
            <a:endParaRPr lang="en-US" altLang="zh-CN" dirty="0">
              <a:solidFill>
                <a:srgbClr val="00B0F0"/>
              </a:solidFill>
            </a:endParaRPr>
          </a:p>
          <a:p>
            <a:r>
              <a:rPr lang="zh-CN" altLang="en-US" dirty="0"/>
              <a:t>裁定</a:t>
            </a:r>
            <a:r>
              <a:rPr lang="en-US" altLang="zh-CN" dirty="0"/>
              <a:t>:“</a:t>
            </a:r>
            <a:r>
              <a:rPr lang="zh-CN" altLang="en-US" dirty="0"/>
              <a:t>反对有效。”</a:t>
            </a:r>
            <a:endParaRPr lang="en-US" altLang="zh-CN" dirty="0"/>
          </a:p>
          <a:p>
            <a:r>
              <a:rPr lang="zh-CN" altLang="en-US" dirty="0"/>
              <a:t>应当</a:t>
            </a:r>
            <a:r>
              <a:rPr lang="zh-CN" altLang="en-US" dirty="0">
                <a:solidFill>
                  <a:srgbClr val="00B0F0"/>
                </a:solidFill>
              </a:rPr>
              <a:t>由陪审团而不是律师来决定证人的证词是否可信</a:t>
            </a:r>
            <a:r>
              <a:rPr lang="zh-CN" altLang="en-US" dirty="0"/>
              <a:t>。显然，</a:t>
            </a:r>
            <a:r>
              <a:rPr lang="zh-CN" altLang="en-US" dirty="0">
                <a:solidFill>
                  <a:srgbClr val="FF0000"/>
                </a:solidFill>
              </a:rPr>
              <a:t>律师是在就案件事实下结论</a:t>
            </a:r>
            <a:r>
              <a:rPr lang="zh-CN" altLang="en-US" dirty="0"/>
              <a:t>，而不是在通过质证查明事实真相。</a:t>
            </a:r>
          </a:p>
        </p:txBody>
      </p:sp>
    </p:spTree>
    <p:extLst>
      <p:ext uri="{BB962C8B-B14F-4D97-AF65-F5344CB8AC3E}">
        <p14:creationId xmlns:p14="http://schemas.microsoft.com/office/powerpoint/2010/main" val="1381423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dirty="0">
                <a:solidFill>
                  <a:srgbClr val="FF0000"/>
                </a:solidFill>
              </a:rPr>
              <a:t>杨乃武与小白菜冤案</a:t>
            </a:r>
            <a:endParaRPr lang="zh-CN" altLang="en-US" dirty="0">
              <a:solidFill>
                <a:srgbClr val="FF0000"/>
              </a:solidFill>
            </a:endParaRPr>
          </a:p>
        </p:txBody>
      </p:sp>
      <p:sp>
        <p:nvSpPr>
          <p:cNvPr id="3" name="内容占位符 2"/>
          <p:cNvSpPr>
            <a:spLocks noGrp="1"/>
          </p:cNvSpPr>
          <p:nvPr>
            <p:ph idx="1"/>
          </p:nvPr>
        </p:nvSpPr>
        <p:spPr>
          <a:xfrm>
            <a:off x="1583160" y="3199284"/>
            <a:ext cx="6696744" cy="3168352"/>
          </a:xfrm>
        </p:spPr>
        <p:txBody>
          <a:bodyPr/>
          <a:lstStyle/>
          <a:p>
            <a:endParaRPr lang="zh-CN" altLang="en-US" dirty="0"/>
          </a:p>
        </p:txBody>
      </p:sp>
      <p:sp>
        <p:nvSpPr>
          <p:cNvPr id="4" name="Rectangle 2"/>
          <p:cNvSpPr>
            <a:spLocks noChangeArrowheads="1"/>
          </p:cNvSpPr>
          <p:nvPr/>
        </p:nvSpPr>
        <p:spPr bwMode="auto">
          <a:xfrm>
            <a:off x="1187624" y="1563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025" name="Picture 1" descr="pic1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563638"/>
            <a:ext cx="4884738" cy="319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23890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a:solidFill>
                  <a:srgbClr val="FF0000"/>
                </a:solidFill>
              </a:rPr>
              <a:t>(</a:t>
            </a:r>
            <a:r>
              <a:rPr lang="zh-CN" altLang="en-US" dirty="0">
                <a:solidFill>
                  <a:srgbClr val="FF0000"/>
                </a:solidFill>
              </a:rPr>
              <a:t>九</a:t>
            </a:r>
            <a:r>
              <a:rPr lang="en-US" altLang="zh-CN" dirty="0">
                <a:solidFill>
                  <a:srgbClr val="FF0000"/>
                </a:solidFill>
              </a:rPr>
              <a:t>)</a:t>
            </a:r>
            <a:r>
              <a:rPr lang="zh-CN" altLang="en-US" dirty="0">
                <a:solidFill>
                  <a:srgbClr val="FF0000"/>
                </a:solidFill>
              </a:rPr>
              <a:t>假定不在证据范围内的事实 </a:t>
            </a:r>
            <a:endParaRPr lang="en-US" altLang="zh-CN" dirty="0">
              <a:solidFill>
                <a:srgbClr val="FF0000"/>
              </a:solidFill>
            </a:endParaRPr>
          </a:p>
          <a:p>
            <a:r>
              <a:rPr lang="zh-CN" altLang="en-US" dirty="0"/>
              <a:t>在一起因为交通事故引发的人身伤害案件中</a:t>
            </a:r>
            <a:r>
              <a:rPr lang="en-US" altLang="zh-CN" dirty="0"/>
              <a:t>,</a:t>
            </a:r>
            <a:r>
              <a:rPr lang="zh-CN" altLang="en-US" dirty="0"/>
              <a:t>证人只就他所亲眼目睹的车祸发生的具体地点作证。</a:t>
            </a:r>
            <a:endParaRPr lang="en-US" altLang="zh-CN" dirty="0"/>
          </a:p>
          <a:p>
            <a:r>
              <a:rPr lang="zh-CN" altLang="en-US" dirty="0"/>
              <a:t>问</a:t>
            </a:r>
            <a:r>
              <a:rPr lang="en-US" altLang="zh-CN" dirty="0"/>
              <a:t>:“</a:t>
            </a:r>
            <a:r>
              <a:rPr lang="zh-CN" altLang="en-US" dirty="0">
                <a:solidFill>
                  <a:srgbClr val="FF0000"/>
                </a:solidFill>
              </a:rPr>
              <a:t>在灰色的汽车闯红灯后</a:t>
            </a:r>
            <a:r>
              <a:rPr lang="en-US" altLang="zh-CN" dirty="0">
                <a:solidFill>
                  <a:srgbClr val="FF0000"/>
                </a:solidFill>
              </a:rPr>
              <a:t>,</a:t>
            </a:r>
            <a:r>
              <a:rPr lang="zh-CN" altLang="en-US" dirty="0"/>
              <a:t>两辆汽车在十字路口的哪一个具体位置相撞</a:t>
            </a:r>
            <a:r>
              <a:rPr lang="en-US" altLang="zh-CN" dirty="0"/>
              <a:t>?”</a:t>
            </a:r>
          </a:p>
          <a:p>
            <a:r>
              <a:rPr lang="zh-CN" altLang="en-US" dirty="0"/>
              <a:t>反对</a:t>
            </a:r>
            <a:r>
              <a:rPr lang="en-US" altLang="zh-CN" dirty="0"/>
              <a:t>:“</a:t>
            </a:r>
            <a:r>
              <a:rPr lang="zh-CN" altLang="en-US" dirty="0">
                <a:solidFill>
                  <a:srgbClr val="00B0F0"/>
                </a:solidFill>
              </a:rPr>
              <a:t>反对</a:t>
            </a:r>
            <a:r>
              <a:rPr lang="en-US" altLang="zh-CN" dirty="0">
                <a:solidFill>
                  <a:srgbClr val="00B0F0"/>
                </a:solidFill>
              </a:rPr>
              <a:t>!</a:t>
            </a:r>
            <a:r>
              <a:rPr lang="zh-CN" altLang="en-US" dirty="0">
                <a:solidFill>
                  <a:srgbClr val="00B0F0"/>
                </a:solidFill>
              </a:rPr>
              <a:t>假定不在证据范围内的事实</a:t>
            </a:r>
            <a:r>
              <a:rPr lang="zh-CN" altLang="en-US" dirty="0"/>
              <a:t>。</a:t>
            </a:r>
            <a:r>
              <a:rPr lang="zh-CN" altLang="en-US" dirty="0">
                <a:solidFill>
                  <a:srgbClr val="FF0000"/>
                </a:solidFill>
              </a:rPr>
              <a:t>证据记录上没有灰色汽车闯红灯</a:t>
            </a:r>
            <a:r>
              <a:rPr lang="zh-CN" altLang="en-US" dirty="0"/>
              <a:t>的证词。”</a:t>
            </a:r>
            <a:endParaRPr lang="en-US" altLang="zh-CN" dirty="0"/>
          </a:p>
          <a:p>
            <a:r>
              <a:rPr lang="zh-CN" altLang="en-US" dirty="0"/>
              <a:t>裁定</a:t>
            </a:r>
            <a:r>
              <a:rPr lang="en-US" altLang="zh-CN" dirty="0"/>
              <a:t>:“</a:t>
            </a:r>
            <a:r>
              <a:rPr lang="zh-CN" altLang="en-US" dirty="0"/>
              <a:t>反对有效。”</a:t>
            </a:r>
          </a:p>
        </p:txBody>
      </p:sp>
    </p:spTree>
    <p:extLst>
      <p:ext uri="{BB962C8B-B14F-4D97-AF65-F5344CB8AC3E}">
        <p14:creationId xmlns:p14="http://schemas.microsoft.com/office/powerpoint/2010/main" val="194751480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a:solidFill>
                  <a:srgbClr val="FF0000"/>
                </a:solidFill>
              </a:rPr>
              <a:t>如果某一有争议的事实还没有在案件中被确认为是确实存在的事实</a:t>
            </a:r>
            <a:r>
              <a:rPr lang="zh-CN" altLang="en-US" dirty="0"/>
              <a:t>，律师一般不被允许在提问时假定这一问题存在。</a:t>
            </a:r>
            <a:endParaRPr lang="en-US" altLang="zh-CN" dirty="0"/>
          </a:p>
          <a:p>
            <a:r>
              <a:rPr lang="zh-CN" altLang="en-US" dirty="0"/>
              <a:t>本案中，</a:t>
            </a:r>
            <a:r>
              <a:rPr lang="zh-CN" altLang="en-US" dirty="0">
                <a:solidFill>
                  <a:srgbClr val="00B0F0"/>
                </a:solidFill>
              </a:rPr>
              <a:t>证人没有就灰色的轿车是不是闯红灯作过证</a:t>
            </a:r>
            <a:r>
              <a:rPr lang="zh-CN" altLang="en-US" dirty="0"/>
              <a:t>。证据记录中也没有关于这一事实的证词。因此，律师不被允许以这种问题形式质证证人。</a:t>
            </a:r>
          </a:p>
        </p:txBody>
      </p:sp>
    </p:spTree>
    <p:extLst>
      <p:ext uri="{BB962C8B-B14F-4D97-AF65-F5344CB8AC3E}">
        <p14:creationId xmlns:p14="http://schemas.microsoft.com/office/powerpoint/2010/main" val="107153556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clrChange>
              <a:clrFrom>
                <a:srgbClr val="F5F5F2"/>
              </a:clrFrom>
              <a:clrTo>
                <a:srgbClr val="F5F5F2">
                  <a:alpha val="0"/>
                </a:srgbClr>
              </a:clrTo>
            </a:clrChange>
          </a:blip>
          <a:srcRect/>
          <a:stretch>
            <a:fillRect/>
          </a:stretch>
        </p:blipFill>
        <p:spPr bwMode="auto">
          <a:xfrm>
            <a:off x="2071670" y="1857590"/>
            <a:ext cx="3498850" cy="901422"/>
          </a:xfrm>
          <a:prstGeom prst="rect">
            <a:avLst/>
          </a:prstGeom>
          <a:noFill/>
          <a:ln w="9525">
            <a:noFill/>
            <a:miter lim="800000"/>
            <a:headEnd/>
            <a:tailEnd/>
          </a:ln>
        </p:spPr>
      </p:pic>
      <p:sp>
        <p:nvSpPr>
          <p:cNvPr id="6" name="矩形 16"/>
          <p:cNvSpPr>
            <a:spLocks noChangeArrowheads="1"/>
          </p:cNvSpPr>
          <p:nvPr/>
        </p:nvSpPr>
        <p:spPr bwMode="auto">
          <a:xfrm>
            <a:off x="2339752" y="2719338"/>
            <a:ext cx="2606882" cy="954109"/>
          </a:xfrm>
          <a:prstGeom prst="rect">
            <a:avLst/>
          </a:prstGeom>
          <a:noFill/>
          <a:ln w="9525">
            <a:noFill/>
            <a:miter lim="800000"/>
          </a:ln>
        </p:spPr>
        <p:txBody>
          <a:bodyPr wrap="square" lIns="91441" tIns="45721" rIns="91441" bIns="45721">
            <a:spAutoFit/>
          </a:bodyPr>
          <a:lstStyle/>
          <a:p>
            <a:pPr defTabSz="913130"/>
            <a:r>
              <a:rPr kumimoji="0" lang="en-US" altLang="zh-CN" sz="2800" dirty="0">
                <a:solidFill>
                  <a:srgbClr val="BFBFBF"/>
                </a:solidFill>
                <a:latin typeface="Arial" panose="020B0604020202020204" pitchFamily="34" charset="0"/>
                <a:ea typeface="微软雅黑" panose="020B0503020204020204" pitchFamily="34" charset="-122"/>
                <a:cs typeface="Arial" panose="020B0604020202020204" pitchFamily="34" charset="0"/>
              </a:rPr>
              <a:t>18600479158</a:t>
            </a:r>
          </a:p>
          <a:p>
            <a:pPr defTabSz="913130"/>
            <a:r>
              <a:rPr kumimoji="0" lang="en-US" altLang="zh-CN" sz="2800" dirty="0">
                <a:solidFill>
                  <a:srgbClr val="BFBFBF"/>
                </a:solidFill>
                <a:latin typeface="Arial" panose="020B0604020202020204" pitchFamily="34" charset="0"/>
                <a:ea typeface="微软雅黑" panose="020B0503020204020204" pitchFamily="34" charset="-122"/>
                <a:cs typeface="Arial" panose="020B0604020202020204" pitchFamily="34" charset="0"/>
              </a:rPr>
              <a:t>THANK</a:t>
            </a:r>
            <a:r>
              <a:rPr kumimoji="0" lang="zh-CN" altLang="en-US" sz="2800" dirty="0">
                <a:solidFill>
                  <a:srgbClr val="BFBFBF"/>
                </a:solidFill>
                <a:latin typeface="Arial" panose="020B0604020202020204" pitchFamily="34" charset="0"/>
                <a:ea typeface="微软雅黑" panose="020B0503020204020204" pitchFamily="34" charset="-122"/>
                <a:cs typeface="Arial" panose="020B0604020202020204" pitchFamily="34" charset="0"/>
              </a:rPr>
              <a:t> </a:t>
            </a:r>
            <a:r>
              <a:rPr kumimoji="0" lang="en-US" altLang="zh-CN" sz="2800" dirty="0">
                <a:solidFill>
                  <a:srgbClr val="BFBFBF"/>
                </a:solidFill>
                <a:latin typeface="Arial" panose="020B0604020202020204" pitchFamily="34" charset="0"/>
                <a:ea typeface="微软雅黑" panose="020B0503020204020204" pitchFamily="34" charset="-122"/>
                <a:cs typeface="Arial" panose="020B0604020202020204" pitchFamily="34" charset="0"/>
              </a:rPr>
              <a:t>YOU!</a:t>
            </a:r>
            <a:endParaRPr kumimoji="0" lang="zh-CN" altLang="en-US" sz="2800" dirty="0">
              <a:solidFill>
                <a:srgbClr val="BFBFBF"/>
              </a:solidFill>
              <a:latin typeface="Arial" panose="020B0604020202020204" pitchFamily="34" charset="0"/>
              <a:ea typeface="微软雅黑" panose="020B0503020204020204" pitchFamily="34" charset="-122"/>
              <a:cs typeface="Arial" panose="020B0604020202020204" pitchFamily="34" charset="0"/>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FF0000"/>
                </a:solidFill>
              </a:rPr>
              <a:t>几次事实认定</a:t>
            </a:r>
            <a:r>
              <a:rPr lang="zh-CN" altLang="en-US" dirty="0"/>
              <a:t>：</a:t>
            </a:r>
          </a:p>
        </p:txBody>
      </p:sp>
      <p:sp>
        <p:nvSpPr>
          <p:cNvPr id="3" name="内容占位符 2"/>
          <p:cNvSpPr>
            <a:spLocks noGrp="1"/>
          </p:cNvSpPr>
          <p:nvPr>
            <p:ph idx="1"/>
          </p:nvPr>
        </p:nvSpPr>
        <p:spPr/>
        <p:txBody>
          <a:bodyPr/>
          <a:lstStyle/>
          <a:p>
            <a:r>
              <a:rPr lang="en-US" altLang="zh-CN" dirty="0"/>
              <a:t>1.</a:t>
            </a:r>
            <a:r>
              <a:rPr lang="zh-CN" altLang="en-US" dirty="0"/>
              <a:t>刘县令初审的事实认定；</a:t>
            </a:r>
            <a:endParaRPr lang="en-US" altLang="zh-CN" dirty="0"/>
          </a:p>
          <a:p>
            <a:r>
              <a:rPr lang="en-US" altLang="zh-CN" dirty="0"/>
              <a:t>2.</a:t>
            </a:r>
            <a:r>
              <a:rPr lang="zh-CN" altLang="en-US" dirty="0"/>
              <a:t>陈知府判决的事实认定；</a:t>
            </a:r>
            <a:endParaRPr lang="en-US" altLang="zh-CN" dirty="0"/>
          </a:p>
          <a:p>
            <a:r>
              <a:rPr lang="en-US" altLang="zh-CN" dirty="0"/>
              <a:t>3.</a:t>
            </a:r>
            <a:r>
              <a:rPr lang="zh-CN" altLang="en-US" dirty="0"/>
              <a:t>两次复查案件维持原判的事实认定。</a:t>
            </a:r>
          </a:p>
        </p:txBody>
      </p:sp>
    </p:spTree>
    <p:extLst>
      <p:ext uri="{BB962C8B-B14F-4D97-AF65-F5344CB8AC3E}">
        <p14:creationId xmlns:p14="http://schemas.microsoft.com/office/powerpoint/2010/main" val="3323416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400" dirty="0"/>
              <a:t>讨论：</a:t>
            </a:r>
            <a:endParaRPr lang="zh-CN" altLang="en-US" sz="2400" dirty="0">
              <a:solidFill>
                <a:srgbClr val="FF0000"/>
              </a:solidFill>
            </a:endParaRPr>
          </a:p>
        </p:txBody>
      </p:sp>
      <p:sp>
        <p:nvSpPr>
          <p:cNvPr id="3" name="内容占位符 2"/>
          <p:cNvSpPr>
            <a:spLocks noGrp="1"/>
          </p:cNvSpPr>
          <p:nvPr>
            <p:ph idx="1"/>
          </p:nvPr>
        </p:nvSpPr>
        <p:spPr/>
        <p:txBody>
          <a:bodyPr/>
          <a:lstStyle/>
          <a:p>
            <a:r>
              <a:rPr lang="zh-CN" altLang="en-US" dirty="0">
                <a:solidFill>
                  <a:srgbClr val="FF0000"/>
                </a:solidFill>
              </a:rPr>
              <a:t>（一）原判认定的证据能否在诉讼中使用？</a:t>
            </a:r>
            <a:endParaRPr lang="en-US" altLang="zh-CN" dirty="0">
              <a:solidFill>
                <a:srgbClr val="FF0000"/>
              </a:solidFill>
            </a:endParaRPr>
          </a:p>
          <a:p>
            <a:r>
              <a:rPr lang="en-US" altLang="zh-CN" dirty="0"/>
              <a:t>1.</a:t>
            </a:r>
            <a:r>
              <a:rPr lang="zh-CN" altLang="en-US" dirty="0"/>
              <a:t>葛品连的母亲：曾看见两人在事前的一天下午，在巷子里偷偷说话，好像商量什么事情。</a:t>
            </a:r>
            <a:endParaRPr lang="en-US" altLang="zh-CN" dirty="0"/>
          </a:p>
          <a:p>
            <a:r>
              <a:rPr lang="en-US" altLang="zh-CN" dirty="0"/>
              <a:t>2.</a:t>
            </a:r>
            <a:r>
              <a:rPr lang="zh-CN" altLang="en-US" dirty="0"/>
              <a:t>小白菜的母亲：杨乃武曾想娶小白菜为妾，自己没同意。</a:t>
            </a:r>
            <a:endParaRPr lang="en-US" altLang="zh-CN" dirty="0"/>
          </a:p>
          <a:p>
            <a:r>
              <a:rPr lang="en-US" altLang="zh-CN" dirty="0"/>
              <a:t>3.</a:t>
            </a:r>
            <a:r>
              <a:rPr lang="zh-CN" altLang="en-US" dirty="0"/>
              <a:t>媒婆：介绍小白菜与葛结婚的情况，听到的杨乃武传言。</a:t>
            </a:r>
            <a:endParaRPr lang="en-US" altLang="zh-CN" dirty="0"/>
          </a:p>
          <a:p>
            <a:r>
              <a:rPr lang="en-US" altLang="zh-CN" dirty="0"/>
              <a:t>4.</a:t>
            </a:r>
            <a:r>
              <a:rPr lang="zh-CN" altLang="en-US" dirty="0"/>
              <a:t>邻居王：小白菜夫妻吵架，杨乃武给小白菜教书，小白菜做过酒菜。</a:t>
            </a:r>
            <a:endParaRPr lang="en-US" altLang="zh-CN" dirty="0"/>
          </a:p>
          <a:p>
            <a:r>
              <a:rPr lang="en-US" altLang="zh-CN" dirty="0"/>
              <a:t>5.</a:t>
            </a:r>
            <a:r>
              <a:rPr lang="zh-CN" altLang="en-US" dirty="0"/>
              <a:t>法医意见。</a:t>
            </a:r>
          </a:p>
        </p:txBody>
      </p:sp>
    </p:spTree>
    <p:extLst>
      <p:ext uri="{BB962C8B-B14F-4D97-AF65-F5344CB8AC3E}">
        <p14:creationId xmlns:p14="http://schemas.microsoft.com/office/powerpoint/2010/main" val="263591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r>
              <a:rPr lang="zh-CN" altLang="en-US" dirty="0"/>
              <a:t>（二）通过刑讯得到的口供是不是证据？</a:t>
            </a:r>
            <a:endParaRPr lang="en-US" altLang="zh-CN" dirty="0"/>
          </a:p>
          <a:p>
            <a:r>
              <a:rPr lang="zh-CN" altLang="en-US" dirty="0"/>
              <a:t>（三）小白菜的母亲说：“</a:t>
            </a:r>
            <a:r>
              <a:rPr lang="zh-CN" altLang="en-US" dirty="0">
                <a:solidFill>
                  <a:srgbClr val="FF0000"/>
                </a:solidFill>
              </a:rPr>
              <a:t>杨乃武曾想纳我女儿为妾，但她没同意。</a:t>
            </a:r>
            <a:r>
              <a:rPr lang="zh-CN" altLang="en-US" dirty="0"/>
              <a:t>”这个陈述是不是证据？</a:t>
            </a:r>
            <a:endParaRPr lang="en-US" altLang="zh-CN" dirty="0"/>
          </a:p>
          <a:p>
            <a:r>
              <a:rPr lang="zh-CN" altLang="en-US" dirty="0"/>
              <a:t>（四）保甲住户关于杨乃武</a:t>
            </a:r>
            <a:r>
              <a:rPr lang="zh-CN" altLang="en-US" dirty="0">
                <a:solidFill>
                  <a:srgbClr val="FF0000"/>
                </a:solidFill>
              </a:rPr>
              <a:t>品行</a:t>
            </a:r>
            <a:r>
              <a:rPr lang="zh-CN" altLang="en-US" dirty="0"/>
              <a:t>的“联名上书”是不是证据？</a:t>
            </a:r>
            <a:endParaRPr lang="en-US" altLang="zh-CN" dirty="0"/>
          </a:p>
          <a:p>
            <a:r>
              <a:rPr lang="zh-CN" altLang="en-US" dirty="0"/>
              <a:t>（五）刘县令“</a:t>
            </a:r>
            <a:r>
              <a:rPr lang="zh-CN" altLang="en-US" dirty="0">
                <a:solidFill>
                  <a:srgbClr val="FF0000"/>
                </a:solidFill>
              </a:rPr>
              <a:t>美女嫁丑夫定有奸情</a:t>
            </a:r>
            <a:r>
              <a:rPr lang="zh-CN" altLang="en-US" dirty="0"/>
              <a:t>”的推断是不是证据？</a:t>
            </a:r>
          </a:p>
        </p:txBody>
      </p:sp>
    </p:spTree>
    <p:extLst>
      <p:ext uri="{BB962C8B-B14F-4D97-AF65-F5344CB8AC3E}">
        <p14:creationId xmlns:p14="http://schemas.microsoft.com/office/powerpoint/2010/main" val="242059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1025CE-DF3D-FE06-36A9-44A642C5C1D6}"/>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9BD44C0D-D2C1-0F8C-D705-C43806F28084}"/>
              </a:ext>
            </a:extLst>
          </p:cNvPr>
          <p:cNvSpPr>
            <a:spLocks noGrp="1"/>
          </p:cNvSpPr>
          <p:nvPr>
            <p:ph idx="1"/>
          </p:nvPr>
        </p:nvSpPr>
        <p:spPr/>
        <p:txBody>
          <a:bodyPr/>
          <a:lstStyle/>
          <a:p>
            <a:r>
              <a:rPr lang="zh-CN" altLang="en-US" dirty="0">
                <a:solidFill>
                  <a:srgbClr val="FF0000"/>
                </a:solidFill>
              </a:rPr>
              <a:t>中国古代证据制度的特点：</a:t>
            </a:r>
            <a:endParaRPr lang="en-US" altLang="zh-CN" dirty="0">
              <a:solidFill>
                <a:srgbClr val="FF0000"/>
              </a:solidFill>
            </a:endParaRPr>
          </a:p>
          <a:p>
            <a:r>
              <a:rPr lang="en-US" altLang="zh-CN" dirty="0"/>
              <a:t>1</a:t>
            </a:r>
            <a:r>
              <a:rPr lang="zh-CN" altLang="en-US" dirty="0"/>
              <a:t>、以有罪推定为基本原则；</a:t>
            </a:r>
            <a:endParaRPr lang="en-US" altLang="zh-CN" dirty="0"/>
          </a:p>
          <a:p>
            <a:r>
              <a:rPr lang="en-US" altLang="zh-CN" dirty="0"/>
              <a:t>2</a:t>
            </a:r>
            <a:r>
              <a:rPr lang="zh-CN" altLang="en-US" dirty="0"/>
              <a:t>、以人证为主要证明手段，五听、钩距问案；</a:t>
            </a:r>
            <a:endParaRPr lang="en-US" altLang="zh-CN" dirty="0"/>
          </a:p>
          <a:p>
            <a:r>
              <a:rPr lang="en-US" altLang="zh-CN" dirty="0"/>
              <a:t>3</a:t>
            </a:r>
            <a:r>
              <a:rPr lang="zh-CN" altLang="en-US" dirty="0"/>
              <a:t>、定罪重视被告人供述；</a:t>
            </a:r>
            <a:endParaRPr lang="en-US" altLang="zh-CN" dirty="0"/>
          </a:p>
          <a:p>
            <a:r>
              <a:rPr lang="en-US" altLang="zh-CN" dirty="0"/>
              <a:t>4</a:t>
            </a:r>
            <a:r>
              <a:rPr lang="zh-CN" altLang="en-US" dirty="0"/>
              <a:t>、刑讯是获得口供的法定手段；</a:t>
            </a:r>
            <a:endParaRPr lang="en-US" altLang="zh-CN" dirty="0"/>
          </a:p>
          <a:p>
            <a:r>
              <a:rPr lang="en-US" altLang="zh-CN" dirty="0"/>
              <a:t>5</a:t>
            </a:r>
            <a:r>
              <a:rPr lang="zh-CN" altLang="en-US" dirty="0"/>
              <a:t>、自由证明是法官认证的基本模式；</a:t>
            </a:r>
            <a:endParaRPr lang="en-US" altLang="zh-CN" dirty="0"/>
          </a:p>
          <a:p>
            <a:r>
              <a:rPr lang="en-US" altLang="zh-CN" dirty="0"/>
              <a:t>6</a:t>
            </a:r>
            <a:r>
              <a:rPr lang="zh-CN" altLang="en-US" dirty="0"/>
              <a:t>、物证技术发展较早，重视勘验，宋慈</a:t>
            </a:r>
            <a:r>
              <a:rPr lang="en-US" altLang="zh-CN" dirty="0"/>
              <a:t>《</a:t>
            </a:r>
            <a:r>
              <a:rPr lang="zh-CN" altLang="en-US" dirty="0"/>
              <a:t>洗冤集录</a:t>
            </a:r>
            <a:r>
              <a:rPr lang="en-US" altLang="zh-CN" dirty="0"/>
              <a:t>》</a:t>
            </a:r>
            <a:r>
              <a:rPr lang="zh-CN" altLang="en-US" dirty="0"/>
              <a:t>。</a:t>
            </a:r>
          </a:p>
        </p:txBody>
      </p:sp>
    </p:spTree>
    <p:extLst>
      <p:ext uri="{BB962C8B-B14F-4D97-AF65-F5344CB8AC3E}">
        <p14:creationId xmlns:p14="http://schemas.microsoft.com/office/powerpoint/2010/main" val="1512952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FF0000"/>
                </a:solidFill>
              </a:rPr>
              <a:t>一、事实与证据</a:t>
            </a:r>
          </a:p>
        </p:txBody>
      </p:sp>
      <p:sp>
        <p:nvSpPr>
          <p:cNvPr id="3" name="内容占位符 2"/>
          <p:cNvSpPr>
            <a:spLocks noGrp="1"/>
          </p:cNvSpPr>
          <p:nvPr>
            <p:ph idx="1"/>
          </p:nvPr>
        </p:nvSpPr>
        <p:spPr/>
        <p:txBody>
          <a:bodyPr/>
          <a:lstStyle/>
          <a:p>
            <a:r>
              <a:rPr lang="zh-CN" altLang="en-US" dirty="0">
                <a:solidFill>
                  <a:srgbClr val="FF0000"/>
                </a:solidFill>
              </a:rPr>
              <a:t>（一）案件事实有几个：</a:t>
            </a:r>
            <a:endParaRPr lang="en-US" altLang="zh-CN" dirty="0">
              <a:solidFill>
                <a:srgbClr val="FF0000"/>
              </a:solidFill>
            </a:endParaRPr>
          </a:p>
          <a:p>
            <a:r>
              <a:rPr lang="en-US" altLang="zh-CN" dirty="0"/>
              <a:t>1</a:t>
            </a:r>
            <a:r>
              <a:rPr lang="zh-CN" altLang="en-US" dirty="0"/>
              <a:t>、事实一：葛品连死亡。</a:t>
            </a:r>
            <a:endParaRPr lang="en-US" altLang="zh-CN" dirty="0"/>
          </a:p>
          <a:p>
            <a:r>
              <a:rPr lang="en-US" altLang="zh-CN" dirty="0"/>
              <a:t>2</a:t>
            </a:r>
            <a:r>
              <a:rPr lang="zh-CN" altLang="en-US" dirty="0"/>
              <a:t>、事实二：葛的母亲去控告，需要证明。</a:t>
            </a:r>
            <a:endParaRPr lang="en-US" altLang="zh-CN" dirty="0"/>
          </a:p>
          <a:p>
            <a:r>
              <a:rPr lang="en-US" altLang="zh-CN" dirty="0"/>
              <a:t>3</a:t>
            </a:r>
            <a:r>
              <a:rPr lang="zh-CN" altLang="en-US" dirty="0"/>
              <a:t>、事实三：刘县令、陈知府判定二人投毒杀人。</a:t>
            </a:r>
            <a:endParaRPr lang="en-US" altLang="zh-CN" dirty="0"/>
          </a:p>
          <a:p>
            <a:r>
              <a:rPr lang="en-US" altLang="zh-CN" dirty="0"/>
              <a:t>4</a:t>
            </a:r>
            <a:r>
              <a:rPr lang="zh-CN" altLang="en-US" dirty="0"/>
              <a:t>、事实四：刑部复审认定不是中毒死亡。</a:t>
            </a:r>
            <a:endParaRPr lang="en-US" altLang="zh-CN" dirty="0"/>
          </a:p>
          <a:p>
            <a:r>
              <a:rPr lang="zh-CN" altLang="en-US" dirty="0"/>
              <a:t>我们要努力认识</a:t>
            </a:r>
            <a:r>
              <a:rPr lang="zh-CN" altLang="en-US" dirty="0">
                <a:solidFill>
                  <a:srgbClr val="FF0000"/>
                </a:solidFill>
              </a:rPr>
              <a:t>“事实一”</a:t>
            </a:r>
            <a:r>
              <a:rPr lang="zh-CN" altLang="en-US" dirty="0"/>
              <a:t>，对于“</a:t>
            </a:r>
            <a:r>
              <a:rPr lang="zh-CN" altLang="en-US" dirty="0">
                <a:solidFill>
                  <a:srgbClr val="00B050"/>
                </a:solidFill>
              </a:rPr>
              <a:t>事实二、三、四”需要证明</a:t>
            </a:r>
            <a:r>
              <a:rPr lang="zh-CN" altLang="en-US" dirty="0"/>
              <a:t>。</a:t>
            </a:r>
          </a:p>
        </p:txBody>
      </p:sp>
    </p:spTree>
    <p:extLst>
      <p:ext uri="{BB962C8B-B14F-4D97-AF65-F5344CB8AC3E}">
        <p14:creationId xmlns:p14="http://schemas.microsoft.com/office/powerpoint/2010/main" val="2520071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5C61A0-0588-B9CD-8902-768F56C918CC}"/>
              </a:ext>
            </a:extLst>
          </p:cNvPr>
          <p:cNvSpPr>
            <a:spLocks noGrp="1"/>
          </p:cNvSpPr>
          <p:nvPr>
            <p:ph type="title"/>
          </p:nvPr>
        </p:nvSpPr>
        <p:spPr/>
        <p:txBody>
          <a:bodyPr/>
          <a:lstStyle/>
          <a:p>
            <a:r>
              <a:rPr lang="zh-CN" altLang="en-US" dirty="0">
                <a:solidFill>
                  <a:srgbClr val="FF0000"/>
                </a:solidFill>
              </a:rPr>
              <a:t>专题一  什么是证据</a:t>
            </a:r>
          </a:p>
        </p:txBody>
      </p:sp>
      <p:sp>
        <p:nvSpPr>
          <p:cNvPr id="3" name="内容占位符 2">
            <a:extLst>
              <a:ext uri="{FF2B5EF4-FFF2-40B4-BE49-F238E27FC236}">
                <a16:creationId xmlns:a16="http://schemas.microsoft.com/office/drawing/2014/main" id="{E2448C15-DDA8-4E71-87CD-33C1FF6C3452}"/>
              </a:ext>
            </a:extLst>
          </p:cNvPr>
          <p:cNvSpPr>
            <a:spLocks noGrp="1"/>
          </p:cNvSpPr>
          <p:nvPr>
            <p:ph idx="1"/>
          </p:nvPr>
        </p:nvSpPr>
        <p:spPr/>
        <p:txBody>
          <a:bodyPr>
            <a:normAutofit/>
          </a:bodyPr>
          <a:lstStyle/>
          <a:p>
            <a:pPr algn="just"/>
            <a:r>
              <a:rPr lang="zh-CN" altLang="zh-CN" dirty="0"/>
              <a:t>证据是人们熟悉的概念。无论是在日常生活中还是在法律事务中，人们都经常使用这一语词。在日常生活的语境下，我们似乎都知道什么是证据，但是在</a:t>
            </a:r>
            <a:r>
              <a:rPr lang="zh-CN" altLang="zh-CN" dirty="0">
                <a:solidFill>
                  <a:srgbClr val="00B050"/>
                </a:solidFill>
              </a:rPr>
              <a:t>严谨的法律语境中界定证据的内涵与外延却不是一件简单的事情</a:t>
            </a:r>
            <a:r>
              <a:rPr lang="zh-CN" altLang="zh-CN" dirty="0"/>
              <a:t>。</a:t>
            </a:r>
            <a:endParaRPr lang="en-US" altLang="zh-CN" dirty="0"/>
          </a:p>
          <a:p>
            <a:pPr algn="just"/>
            <a:r>
              <a:rPr lang="zh-CN" altLang="zh-CN" dirty="0">
                <a:solidFill>
                  <a:srgbClr val="00B0F0"/>
                </a:solidFill>
              </a:rPr>
              <a:t>证据都必须是真实的吗？在诉讼活动中使用的证据应该具备那些基本特征？如何确定诉讼证据的资格条件，以确定什么样的材料可以获准进入该种诉讼的大门？</a:t>
            </a:r>
            <a:r>
              <a:rPr lang="zh-CN" altLang="zh-CN" dirty="0"/>
              <a:t>这些都是需要认真研究才能解答的问题。</a:t>
            </a:r>
          </a:p>
        </p:txBody>
      </p:sp>
    </p:spTree>
    <p:extLst>
      <p:ext uri="{BB962C8B-B14F-4D97-AF65-F5344CB8AC3E}">
        <p14:creationId xmlns:p14="http://schemas.microsoft.com/office/powerpoint/2010/main" val="1989135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400" dirty="0">
                <a:solidFill>
                  <a:srgbClr val="FF0000"/>
                </a:solidFill>
              </a:rPr>
              <a:t>（二）证据</a:t>
            </a:r>
            <a:r>
              <a:rPr lang="zh-CN" altLang="en-US" sz="2400" dirty="0"/>
              <a:t>：一种证明案件事实存在，</a:t>
            </a:r>
            <a:br>
              <a:rPr lang="en-US" altLang="zh-CN" sz="2400" dirty="0"/>
            </a:br>
            <a:r>
              <a:rPr lang="zh-CN" altLang="en-US" sz="2400" dirty="0"/>
              <a:t>一种证明案件事实不存在。</a:t>
            </a:r>
          </a:p>
        </p:txBody>
      </p:sp>
      <p:sp>
        <p:nvSpPr>
          <p:cNvPr id="3" name="内容占位符 2"/>
          <p:cNvSpPr>
            <a:spLocks noGrp="1"/>
          </p:cNvSpPr>
          <p:nvPr>
            <p:ph idx="1"/>
          </p:nvPr>
        </p:nvSpPr>
        <p:spPr/>
        <p:txBody>
          <a:bodyPr>
            <a:normAutofit/>
          </a:bodyPr>
          <a:lstStyle/>
          <a:p>
            <a:r>
              <a:rPr lang="en-US" altLang="zh-CN" dirty="0"/>
              <a:t>1.</a:t>
            </a:r>
            <a:r>
              <a:rPr lang="zh-CN" altLang="en-US" dirty="0"/>
              <a:t>证据一：案件发生后客观存在的证据，如尸体、病历。</a:t>
            </a:r>
            <a:endParaRPr lang="en-US" altLang="zh-CN" dirty="0"/>
          </a:p>
          <a:p>
            <a:r>
              <a:rPr lang="en-US" altLang="zh-CN" dirty="0"/>
              <a:t>    </a:t>
            </a:r>
            <a:r>
              <a:rPr lang="zh-CN" altLang="en-US" dirty="0"/>
              <a:t>卡洛德定律</a:t>
            </a:r>
            <a:endParaRPr lang="en-US" altLang="zh-CN" dirty="0"/>
          </a:p>
          <a:p>
            <a:r>
              <a:rPr lang="en-US" altLang="zh-CN" dirty="0"/>
              <a:t>2.</a:t>
            </a:r>
            <a:r>
              <a:rPr lang="zh-CN" altLang="en-US" dirty="0"/>
              <a:t>证据二：办案人员或当事人收集到的证据，可能少于或大于证据一，潜在的证据可能没有被发现。</a:t>
            </a:r>
            <a:endParaRPr lang="en-US" altLang="zh-CN" dirty="0"/>
          </a:p>
          <a:p>
            <a:r>
              <a:rPr lang="en-US" altLang="zh-CN" dirty="0"/>
              <a:t>3.</a:t>
            </a:r>
            <a:r>
              <a:rPr lang="zh-CN" altLang="en-US" dirty="0"/>
              <a:t>证据三：办案人员或当事人提交审判的证据。</a:t>
            </a:r>
            <a:endParaRPr lang="en-US" altLang="zh-CN" dirty="0"/>
          </a:p>
          <a:p>
            <a:r>
              <a:rPr lang="en-US" altLang="zh-CN" dirty="0"/>
              <a:t>4.</a:t>
            </a:r>
            <a:r>
              <a:rPr lang="zh-CN" altLang="en-US" dirty="0"/>
              <a:t>证据四：获准进入诉讼程序的证据。</a:t>
            </a:r>
            <a:endParaRPr lang="en-US" altLang="zh-CN" dirty="0"/>
          </a:p>
          <a:p>
            <a:r>
              <a:rPr lang="en-US" altLang="zh-CN" dirty="0"/>
              <a:t>5.</a:t>
            </a:r>
            <a:r>
              <a:rPr lang="zh-CN" altLang="en-US" dirty="0"/>
              <a:t>证据五：作为定案根据的证据。</a:t>
            </a:r>
            <a:endParaRPr lang="en-US" altLang="zh-CN" dirty="0"/>
          </a:p>
          <a:p>
            <a:r>
              <a:rPr lang="zh-CN" altLang="en-US" dirty="0">
                <a:solidFill>
                  <a:srgbClr val="FF0000"/>
                </a:solidFill>
              </a:rPr>
              <a:t>从证据一到五，不同语境的证据</a:t>
            </a:r>
            <a:r>
              <a:rPr lang="zh-CN" altLang="en-US" dirty="0"/>
              <a:t>。</a:t>
            </a:r>
          </a:p>
        </p:txBody>
      </p:sp>
    </p:spTree>
    <p:extLst>
      <p:ext uri="{BB962C8B-B14F-4D97-AF65-F5344CB8AC3E}">
        <p14:creationId xmlns:p14="http://schemas.microsoft.com/office/powerpoint/2010/main" val="2530927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FF0000"/>
                </a:solidFill>
              </a:rPr>
              <a:t>（三）生活中的证据</a:t>
            </a:r>
          </a:p>
        </p:txBody>
      </p:sp>
      <p:sp>
        <p:nvSpPr>
          <p:cNvPr id="3" name="内容占位符 2"/>
          <p:cNvSpPr>
            <a:spLocks noGrp="1"/>
          </p:cNvSpPr>
          <p:nvPr>
            <p:ph idx="1"/>
          </p:nvPr>
        </p:nvSpPr>
        <p:spPr/>
        <p:txBody>
          <a:bodyPr/>
          <a:lstStyle/>
          <a:p>
            <a:endParaRPr lang="en-US" altLang="zh-CN" dirty="0"/>
          </a:p>
          <a:p>
            <a:r>
              <a:rPr lang="zh-CN" altLang="en-US" dirty="0"/>
              <a:t>一个长头发</a:t>
            </a:r>
            <a:endParaRPr lang="en-US" altLang="zh-CN" dirty="0"/>
          </a:p>
        </p:txBody>
      </p:sp>
    </p:spTree>
    <p:extLst>
      <p:ext uri="{BB962C8B-B14F-4D97-AF65-F5344CB8AC3E}">
        <p14:creationId xmlns:p14="http://schemas.microsoft.com/office/powerpoint/2010/main" val="353096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546649" y="912687"/>
            <a:ext cx="2510835" cy="3207930"/>
          </a:xfrm>
          <a:prstGeom prst="rect">
            <a:avLst/>
          </a:prstGeom>
          <a:noFill/>
          <a:ln w="9525">
            <a:noFill/>
            <a:miter lim="800000"/>
            <a:headEnd/>
            <a:tailEnd/>
          </a:ln>
        </p:spPr>
      </p:pic>
      <p:sp>
        <p:nvSpPr>
          <p:cNvPr id="3" name="TextBox 2"/>
          <p:cNvSpPr txBox="1"/>
          <p:nvPr/>
        </p:nvSpPr>
        <p:spPr>
          <a:xfrm>
            <a:off x="4767184" y="1888607"/>
            <a:ext cx="2732577" cy="1093184"/>
          </a:xfrm>
          <a:prstGeom prst="rect">
            <a:avLst/>
          </a:prstGeom>
          <a:noFill/>
        </p:spPr>
        <p:txBody>
          <a:bodyPr wrap="square" rtlCol="0">
            <a:spAutoFit/>
          </a:bodyPr>
          <a:lstStyle/>
          <a:p>
            <a:pPr marL="304412" indent="-304412">
              <a:buFont typeface="Wingdings" pitchFamily="2" charset="2"/>
              <a:buChar char="n"/>
            </a:pPr>
            <a:r>
              <a:rPr lang="zh-CN" altLang="en-US" sz="2168" b="1" dirty="0"/>
              <a:t>患病而死？</a:t>
            </a:r>
            <a:endParaRPr lang="en-US" altLang="zh-CN" sz="2168" b="1" dirty="0"/>
          </a:p>
          <a:p>
            <a:pPr marL="304412" indent="-304412">
              <a:buFont typeface="Wingdings" pitchFamily="2" charset="2"/>
              <a:buChar char="n"/>
            </a:pPr>
            <a:r>
              <a:rPr lang="zh-CN" altLang="en-US" sz="2168" b="1" dirty="0"/>
              <a:t>谋杀而死？慈禧？袁世凯？李莲英？</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395536" y="2283718"/>
            <a:ext cx="6099629" cy="2049180"/>
          </a:xfrm>
        </p:spPr>
        <p:txBody>
          <a:bodyPr/>
          <a:lstStyle/>
          <a:p>
            <a:r>
              <a:rPr lang="zh-CN" altLang="en-US" dirty="0"/>
              <a:t>根据信息的产生、传递、处理、还原、应用等原理，充分利用“中子活化”、“</a:t>
            </a:r>
            <a:r>
              <a:rPr lang="en-US" altLang="zh-CN" dirty="0"/>
              <a:t>X</a:t>
            </a:r>
            <a:r>
              <a:rPr lang="zh-CN" altLang="en-US" dirty="0"/>
              <a:t>射线荧光分析”、“原子荧光光度”、“液相色谱</a:t>
            </a:r>
            <a:r>
              <a:rPr lang="en-US" altLang="zh-CN" dirty="0"/>
              <a:t>/</a:t>
            </a:r>
            <a:r>
              <a:rPr lang="zh-CN" altLang="en-US" dirty="0"/>
              <a:t>原子吸收联用”等一系列现代专业技术手段，对西陵保存的光绪头发、衣物、遗骨进行检测和研究。</a:t>
            </a:r>
          </a:p>
        </p:txBody>
      </p:sp>
      <p:pic>
        <p:nvPicPr>
          <p:cNvPr id="2050" name="Picture 2"/>
          <p:cNvPicPr>
            <a:picLocks noChangeAspect="1" noChangeArrowheads="1"/>
          </p:cNvPicPr>
          <p:nvPr/>
        </p:nvPicPr>
        <p:blipFill>
          <a:blip r:embed="rId2" cstate="print"/>
          <a:srcRect/>
          <a:stretch>
            <a:fillRect/>
          </a:stretch>
        </p:blipFill>
        <p:spPr bwMode="auto">
          <a:xfrm>
            <a:off x="3660211" y="476433"/>
            <a:ext cx="2233288" cy="180728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39552" y="595578"/>
            <a:ext cx="2562472" cy="1452282"/>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6DF2B7-4420-6D21-516B-2F250DAE576C}"/>
              </a:ext>
            </a:extLst>
          </p:cNvPr>
          <p:cNvSpPr>
            <a:spLocks noGrp="1"/>
          </p:cNvSpPr>
          <p:nvPr>
            <p:ph type="title"/>
          </p:nvPr>
        </p:nvSpPr>
        <p:spPr/>
        <p:txBody>
          <a:bodyPr>
            <a:normAutofit/>
          </a:bodyPr>
          <a:lstStyle/>
          <a:p>
            <a:r>
              <a:rPr lang="zh-CN" altLang="en-US" sz="2400" dirty="0">
                <a:solidFill>
                  <a:srgbClr val="FF0000"/>
                </a:solidFill>
              </a:rPr>
              <a:t>诉讼证据与生活中证据的区别：</a:t>
            </a:r>
          </a:p>
        </p:txBody>
      </p:sp>
      <p:sp>
        <p:nvSpPr>
          <p:cNvPr id="3" name="内容占位符 2">
            <a:extLst>
              <a:ext uri="{FF2B5EF4-FFF2-40B4-BE49-F238E27FC236}">
                <a16:creationId xmlns:a16="http://schemas.microsoft.com/office/drawing/2014/main" id="{FAB68A4F-3A8E-3D91-54AA-237A06691676}"/>
              </a:ext>
            </a:extLst>
          </p:cNvPr>
          <p:cNvSpPr>
            <a:spLocks noGrp="1"/>
          </p:cNvSpPr>
          <p:nvPr>
            <p:ph idx="1"/>
          </p:nvPr>
        </p:nvSpPr>
        <p:spPr/>
        <p:txBody>
          <a:bodyPr/>
          <a:lstStyle/>
          <a:p>
            <a:r>
              <a:rPr lang="en-US" altLang="zh-CN" dirty="0"/>
              <a:t>1</a:t>
            </a:r>
            <a:r>
              <a:rPr lang="zh-CN" altLang="en-US" dirty="0"/>
              <a:t>、适用主体不同；</a:t>
            </a:r>
            <a:endParaRPr lang="en-US" altLang="zh-CN" dirty="0"/>
          </a:p>
          <a:p>
            <a:r>
              <a:rPr lang="en-US" altLang="zh-CN" dirty="0"/>
              <a:t>2</a:t>
            </a:r>
            <a:r>
              <a:rPr lang="zh-CN" altLang="en-US" dirty="0"/>
              <a:t>、受时间限制不同；</a:t>
            </a:r>
            <a:endParaRPr lang="en-US" altLang="zh-CN" dirty="0"/>
          </a:p>
          <a:p>
            <a:r>
              <a:rPr lang="en-US" altLang="zh-CN" dirty="0"/>
              <a:t>3</a:t>
            </a:r>
            <a:r>
              <a:rPr lang="zh-CN" altLang="en-US" dirty="0"/>
              <a:t>、调整的法律规范不同；</a:t>
            </a:r>
            <a:endParaRPr lang="en-US" altLang="zh-CN" dirty="0"/>
          </a:p>
          <a:p>
            <a:r>
              <a:rPr lang="en-US" altLang="zh-CN" dirty="0"/>
              <a:t>4</a:t>
            </a:r>
            <a:r>
              <a:rPr lang="zh-CN" altLang="en-US" dirty="0"/>
              <a:t>、适用范围不同；</a:t>
            </a:r>
            <a:endParaRPr lang="en-US" altLang="zh-CN" dirty="0"/>
          </a:p>
          <a:p>
            <a:r>
              <a:rPr lang="en-US" altLang="zh-CN" dirty="0"/>
              <a:t>5</a:t>
            </a:r>
            <a:r>
              <a:rPr lang="zh-CN" altLang="en-US" dirty="0"/>
              <a:t>、受主客观条件限制不同。</a:t>
            </a:r>
          </a:p>
        </p:txBody>
      </p:sp>
    </p:spTree>
    <p:extLst>
      <p:ext uri="{BB962C8B-B14F-4D97-AF65-F5344CB8AC3E}">
        <p14:creationId xmlns:p14="http://schemas.microsoft.com/office/powerpoint/2010/main" val="4069740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dirty="0">
                <a:solidFill>
                  <a:srgbClr val="FF0000"/>
                </a:solidFill>
              </a:rPr>
              <a:t>二、如何理解“证据”一词的基本含义？</a:t>
            </a:r>
            <a:endParaRPr lang="zh-CN" altLang="en-US" dirty="0">
              <a:solidFill>
                <a:srgbClr val="FF0000"/>
              </a:solidFill>
            </a:endParaRPr>
          </a:p>
        </p:txBody>
      </p:sp>
      <p:sp>
        <p:nvSpPr>
          <p:cNvPr id="3" name="内容占位符 2"/>
          <p:cNvSpPr>
            <a:spLocks noGrp="1"/>
          </p:cNvSpPr>
          <p:nvPr>
            <p:ph idx="1"/>
          </p:nvPr>
        </p:nvSpPr>
        <p:spPr/>
        <p:txBody>
          <a:bodyPr/>
          <a:lstStyle/>
          <a:p>
            <a:pPr hangingPunct="0"/>
            <a:r>
              <a:rPr lang="zh-CN" altLang="zh-CN" dirty="0"/>
              <a:t>证据一词在汉语中的准确起源已经很难查考。唐代文豪韩愈在《柳子厚墓志铭》中曾经写下了</a:t>
            </a:r>
            <a:r>
              <a:rPr lang="en-US" altLang="zh-CN" dirty="0"/>
              <a:t>“</a:t>
            </a:r>
            <a:r>
              <a:rPr lang="zh-CN" altLang="zh-CN" dirty="0">
                <a:solidFill>
                  <a:srgbClr val="00B0F0"/>
                </a:solidFill>
              </a:rPr>
              <a:t>议论证据今古，出入经史百子</a:t>
            </a:r>
            <a:r>
              <a:rPr lang="en-US" altLang="zh-CN" dirty="0"/>
              <a:t>”</a:t>
            </a:r>
            <a:r>
              <a:rPr lang="zh-CN" altLang="zh-CN" dirty="0"/>
              <a:t>的名句。然而，其中的</a:t>
            </a:r>
            <a:r>
              <a:rPr lang="en-US" altLang="zh-CN" dirty="0"/>
              <a:t>“</a:t>
            </a:r>
            <a:r>
              <a:rPr lang="zh-CN" altLang="zh-CN" dirty="0"/>
              <a:t>证据</a:t>
            </a:r>
            <a:r>
              <a:rPr lang="en-US" altLang="zh-CN" dirty="0"/>
              <a:t>”</a:t>
            </a:r>
            <a:r>
              <a:rPr lang="zh-CN" altLang="zh-CN" dirty="0"/>
              <a:t>是动词，意为</a:t>
            </a:r>
            <a:r>
              <a:rPr lang="en-US" altLang="zh-CN" dirty="0"/>
              <a:t>“</a:t>
            </a:r>
            <a:r>
              <a:rPr lang="zh-CN" altLang="zh-CN" dirty="0">
                <a:solidFill>
                  <a:srgbClr val="00B0F0"/>
                </a:solidFill>
              </a:rPr>
              <a:t>据史考证</a:t>
            </a:r>
            <a:r>
              <a:rPr lang="en-US" altLang="zh-CN" dirty="0"/>
              <a:t>”</a:t>
            </a:r>
            <a:r>
              <a:rPr lang="zh-CN" altLang="zh-CN" dirty="0"/>
              <a:t>或</a:t>
            </a:r>
            <a:r>
              <a:rPr lang="en-US" altLang="zh-CN" dirty="0"/>
              <a:t>“</a:t>
            </a:r>
            <a:r>
              <a:rPr lang="zh-CN" altLang="zh-CN" dirty="0">
                <a:solidFill>
                  <a:srgbClr val="00B0F0"/>
                </a:solidFill>
              </a:rPr>
              <a:t>据实证明</a:t>
            </a:r>
            <a:r>
              <a:rPr lang="en-US" altLang="zh-CN" dirty="0"/>
              <a:t>”</a:t>
            </a:r>
            <a:r>
              <a:rPr lang="zh-CN" altLang="zh-CN" dirty="0"/>
              <a:t>。</a:t>
            </a:r>
          </a:p>
          <a:p>
            <a:r>
              <a:rPr lang="zh-CN" altLang="zh-CN" dirty="0"/>
              <a:t>在古汉语中，证据二字往往是分开使用的。其中，</a:t>
            </a:r>
            <a:r>
              <a:rPr lang="en-US" altLang="zh-CN" dirty="0">
                <a:solidFill>
                  <a:srgbClr val="00B050"/>
                </a:solidFill>
              </a:rPr>
              <a:t>“</a:t>
            </a:r>
            <a:r>
              <a:rPr lang="zh-CN" altLang="zh-CN" dirty="0">
                <a:solidFill>
                  <a:srgbClr val="00B050"/>
                </a:solidFill>
              </a:rPr>
              <a:t>证</a:t>
            </a:r>
            <a:r>
              <a:rPr lang="en-US" altLang="zh-CN" dirty="0">
                <a:solidFill>
                  <a:srgbClr val="00B050"/>
                </a:solidFill>
              </a:rPr>
              <a:t>”</a:t>
            </a:r>
            <a:r>
              <a:rPr lang="zh-CN" altLang="zh-CN" dirty="0">
                <a:solidFill>
                  <a:srgbClr val="00B050"/>
                </a:solidFill>
              </a:rPr>
              <a:t>字犹如现代的证据，但多指人证；</a:t>
            </a:r>
            <a:r>
              <a:rPr lang="en-US" altLang="zh-CN" dirty="0">
                <a:solidFill>
                  <a:srgbClr val="00B050"/>
                </a:solidFill>
              </a:rPr>
              <a:t>“</a:t>
            </a:r>
            <a:r>
              <a:rPr lang="zh-CN" altLang="zh-CN" dirty="0">
                <a:solidFill>
                  <a:srgbClr val="00B050"/>
                </a:solidFill>
              </a:rPr>
              <a:t>据</a:t>
            </a:r>
            <a:r>
              <a:rPr lang="en-US" altLang="zh-CN" dirty="0">
                <a:solidFill>
                  <a:srgbClr val="00B050"/>
                </a:solidFill>
              </a:rPr>
              <a:t>”</a:t>
            </a:r>
            <a:r>
              <a:rPr lang="zh-CN" altLang="zh-CN" dirty="0">
                <a:solidFill>
                  <a:srgbClr val="00B050"/>
                </a:solidFill>
              </a:rPr>
              <a:t>字则意为依据或根据</a:t>
            </a:r>
            <a:r>
              <a:rPr lang="zh-CN" altLang="zh-CN" dirty="0"/>
              <a:t>。例如，《唐律</a:t>
            </a:r>
            <a:r>
              <a:rPr lang="en-US" altLang="zh-CN" dirty="0"/>
              <a:t>·</a:t>
            </a:r>
            <a:r>
              <a:rPr lang="zh-CN" altLang="zh-CN" dirty="0"/>
              <a:t>断狱》中就多有</a:t>
            </a:r>
            <a:r>
              <a:rPr lang="en-US" altLang="zh-CN" dirty="0"/>
              <a:t>“</a:t>
            </a:r>
            <a:r>
              <a:rPr lang="zh-CN" altLang="zh-CN" dirty="0">
                <a:solidFill>
                  <a:srgbClr val="00B0F0"/>
                </a:solidFill>
              </a:rPr>
              <a:t>据众证定罪</a:t>
            </a:r>
            <a:r>
              <a:rPr lang="en-US" altLang="zh-CN" dirty="0"/>
              <a:t>”</a:t>
            </a:r>
            <a:r>
              <a:rPr lang="zh-CN" altLang="zh-CN" dirty="0"/>
              <a:t>之用语。及至清代，法律中仍有</a:t>
            </a:r>
            <a:r>
              <a:rPr lang="en-US" altLang="zh-CN" dirty="0"/>
              <a:t>“</a:t>
            </a:r>
            <a:r>
              <a:rPr lang="zh-CN" altLang="zh-CN" dirty="0">
                <a:solidFill>
                  <a:srgbClr val="00B0F0"/>
                </a:solidFill>
              </a:rPr>
              <a:t>众证明白，即同狱成</a:t>
            </a:r>
            <a:r>
              <a:rPr lang="en-US" altLang="zh-CN" dirty="0"/>
              <a:t>”</a:t>
            </a:r>
            <a:r>
              <a:rPr lang="zh-CN" altLang="zh-CN" dirty="0"/>
              <a:t>的规定。</a:t>
            </a:r>
            <a:endParaRPr lang="zh-CN" altLang="en-US" dirty="0"/>
          </a:p>
        </p:txBody>
      </p:sp>
    </p:spTree>
    <p:extLst>
      <p:ext uri="{BB962C8B-B14F-4D97-AF65-F5344CB8AC3E}">
        <p14:creationId xmlns:p14="http://schemas.microsoft.com/office/powerpoint/2010/main" val="2137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4"/>
          <p:cNvSpPr>
            <a:spLocks noGrp="1"/>
          </p:cNvSpPr>
          <p:nvPr>
            <p:ph type="title"/>
          </p:nvPr>
        </p:nvSpPr>
        <p:spPr/>
        <p:txBody>
          <a:bodyPr>
            <a:normAutofit fontScale="90000"/>
          </a:bodyPr>
          <a:lstStyle/>
          <a:p>
            <a:pPr eaLnBrk="1" hangingPunct="1"/>
            <a:r>
              <a:rPr lang="zh-CN" altLang="en-US" dirty="0"/>
              <a:t>法庭上没有证据证明的事实，视为不存在。</a:t>
            </a:r>
          </a:p>
        </p:txBody>
      </p:sp>
      <p:sp>
        <p:nvSpPr>
          <p:cNvPr id="19459" name="内容占位符 5"/>
          <p:cNvSpPr>
            <a:spLocks noGrp="1"/>
          </p:cNvSpPr>
          <p:nvPr>
            <p:ph idx="1"/>
          </p:nvPr>
        </p:nvSpPr>
        <p:spPr>
          <a:xfrm>
            <a:off x="137289" y="103408"/>
            <a:ext cx="8855121" cy="4936685"/>
          </a:xfrm>
        </p:spPr>
        <p:txBody>
          <a:bodyPr anchor="ctr"/>
          <a:lstStyle/>
          <a:p>
            <a:pPr eaLnBrk="1" hangingPunct="1"/>
            <a:endParaRPr lang="en-US" altLang="zh-CN" dirty="0"/>
          </a:p>
          <a:p>
            <a:pPr eaLnBrk="1" hangingPunct="1"/>
            <a:endParaRPr lang="en-US" altLang="zh-CN" dirty="0"/>
          </a:p>
          <a:p>
            <a:pPr eaLnBrk="1" hangingPunct="1"/>
            <a:r>
              <a:rPr lang="zh-CN" altLang="en-US" dirty="0"/>
              <a:t>在英文中，证据</a:t>
            </a:r>
            <a:r>
              <a:rPr lang="zh-CN" altLang="en-US" dirty="0">
                <a:solidFill>
                  <a:srgbClr val="00B0F0"/>
                </a:solidFill>
              </a:rPr>
              <a:t>（</a:t>
            </a:r>
            <a:r>
              <a:rPr lang="en-US" altLang="zh-CN" dirty="0">
                <a:solidFill>
                  <a:srgbClr val="00B0F0"/>
                </a:solidFill>
              </a:rPr>
              <a:t>evidence</a:t>
            </a:r>
            <a:r>
              <a:rPr lang="zh-CN" altLang="en-US" dirty="0">
                <a:solidFill>
                  <a:srgbClr val="00B0F0"/>
                </a:solidFill>
              </a:rPr>
              <a:t>）</a:t>
            </a:r>
            <a:r>
              <a:rPr lang="zh-CN" altLang="en-US" dirty="0"/>
              <a:t>一词来自于拉丁文。</a:t>
            </a:r>
            <a:endParaRPr lang="en-US" altLang="zh-CN" dirty="0"/>
          </a:p>
          <a:p>
            <a:pPr eaLnBrk="1" hangingPunct="1"/>
            <a:r>
              <a:rPr lang="zh-CN" altLang="en-US" dirty="0"/>
              <a:t>西塞罗第一次引入了</a:t>
            </a:r>
            <a:r>
              <a:rPr lang="en-US" altLang="zh-CN" dirty="0" err="1"/>
              <a:t>evidentia</a:t>
            </a:r>
            <a:r>
              <a:rPr lang="zh-CN" altLang="en-US" dirty="0"/>
              <a:t>这个术语，</a:t>
            </a:r>
            <a:endParaRPr lang="en-US" altLang="zh-CN" dirty="0"/>
          </a:p>
          <a:p>
            <a:pPr eaLnBrk="1" hangingPunct="1"/>
            <a:r>
              <a:rPr lang="zh-CN" altLang="en-US" dirty="0"/>
              <a:t>这一拉丁语译自希腊文</a:t>
            </a:r>
            <a:r>
              <a:rPr lang="zh-CN" altLang="en-US" dirty="0">
                <a:sym typeface="Symbol" pitchFamily="18" charset="2"/>
              </a:rPr>
              <a:t></a:t>
            </a:r>
            <a:r>
              <a:rPr lang="zh-CN" altLang="en-US" dirty="0"/>
              <a:t>，意思是</a:t>
            </a:r>
            <a:r>
              <a:rPr lang="zh-CN" altLang="en-US" dirty="0">
                <a:solidFill>
                  <a:srgbClr val="00B0F0"/>
                </a:solidFill>
              </a:rPr>
              <a:t>显见</a:t>
            </a:r>
            <a:r>
              <a:rPr lang="zh-CN" altLang="en-US" dirty="0"/>
              <a:t>的性质，</a:t>
            </a:r>
            <a:endParaRPr lang="en-US" altLang="zh-CN" dirty="0"/>
          </a:p>
          <a:p>
            <a:pPr eaLnBrk="1" hangingPunct="1"/>
            <a:r>
              <a:rPr lang="zh-CN" altLang="en-US" dirty="0"/>
              <a:t>对于作为某个结论的证据的事物而言，</a:t>
            </a:r>
            <a:endParaRPr lang="en-US" altLang="zh-CN" dirty="0"/>
          </a:p>
          <a:p>
            <a:pPr eaLnBrk="1" hangingPunct="1"/>
            <a:r>
              <a:rPr lang="zh-CN" altLang="en-US" dirty="0"/>
              <a:t>该事物必须比结论本身更为显见。</a:t>
            </a:r>
          </a:p>
          <a:p>
            <a:pPr eaLnBrk="1" hangingPunct="1"/>
            <a:endParaRPr lang="zh-CN"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85000" lnSpcReduction="10000"/>
          </a:bodyPr>
          <a:lstStyle/>
          <a:p>
            <a:r>
              <a:rPr lang="zh-CN" altLang="zh-CN" u="sng" dirty="0"/>
              <a:t>从汉语的字词结构来理解，</a:t>
            </a:r>
            <a:r>
              <a:rPr lang="zh-CN" altLang="zh-CN" u="sng" dirty="0">
                <a:solidFill>
                  <a:srgbClr val="FF0000"/>
                </a:solidFill>
              </a:rPr>
              <a:t>证据就是证明的根据</a:t>
            </a:r>
            <a:r>
              <a:rPr lang="zh-CN" altLang="zh-CN" u="sng" dirty="0"/>
              <a:t>。这是对证据一词最简洁最准确的解释，也是人们在日常生活中普遍接受的证据基本含义。</a:t>
            </a:r>
            <a:endParaRPr lang="en-US" altLang="zh-CN" u="sng" dirty="0"/>
          </a:p>
          <a:p>
            <a:r>
              <a:rPr lang="zh-CN" altLang="zh-CN" dirty="0"/>
              <a:t>由此可见，证据一词并没有真假善恶的价值取向。</a:t>
            </a:r>
            <a:r>
              <a:rPr lang="zh-CN" altLang="zh-CN" dirty="0">
                <a:solidFill>
                  <a:srgbClr val="FF0000"/>
                </a:solidFill>
              </a:rPr>
              <a:t>好人可以使用证据，坏人也可以使用证据</a:t>
            </a:r>
            <a:r>
              <a:rPr lang="zh-CN" altLang="zh-CN" dirty="0"/>
              <a:t>。无论你要证明的是什么，也无论你证明的根据是什么，只要你按照一定的规则把甲用做证明乙的根据，甲就是证据。就真假的两值观念而言，</a:t>
            </a:r>
            <a:r>
              <a:rPr lang="en-US" altLang="zh-CN" dirty="0">
                <a:solidFill>
                  <a:srgbClr val="FF0000"/>
                </a:solidFill>
              </a:rPr>
              <a:t>“</a:t>
            </a:r>
            <a:r>
              <a:rPr lang="zh-CN" altLang="zh-CN" dirty="0">
                <a:solidFill>
                  <a:srgbClr val="FF0000"/>
                </a:solidFill>
              </a:rPr>
              <a:t>根据</a:t>
            </a:r>
            <a:r>
              <a:rPr lang="en-US" altLang="zh-CN" dirty="0">
                <a:solidFill>
                  <a:srgbClr val="FF0000"/>
                </a:solidFill>
              </a:rPr>
              <a:t>”</a:t>
            </a:r>
            <a:r>
              <a:rPr lang="zh-CN" altLang="zh-CN" dirty="0">
                <a:solidFill>
                  <a:srgbClr val="FF0000"/>
                </a:solidFill>
              </a:rPr>
              <a:t>一词是中性</a:t>
            </a:r>
            <a:r>
              <a:rPr lang="zh-CN" altLang="zh-CN" dirty="0"/>
              <a:t>的，它可真可假，也可以同时包含真与假的内容。</a:t>
            </a:r>
            <a:endParaRPr lang="en-US" altLang="zh-CN" dirty="0"/>
          </a:p>
          <a:p>
            <a:r>
              <a:rPr lang="zh-CN" altLang="zh-CN" dirty="0"/>
              <a:t>诚然，在法律上界定证据的概念，可以使用更为具体更为明确的语言，但是不应偏离这一用语本身所具有的基本含义。语词的基本含义是人们在使用该语词的长期过程中约定俗成的。如果抛开这一点，就会背离语言的使用规律。</a:t>
            </a:r>
            <a:endParaRPr lang="zh-CN" altLang="en-US" dirty="0"/>
          </a:p>
        </p:txBody>
      </p:sp>
    </p:spTree>
    <p:extLst>
      <p:ext uri="{BB962C8B-B14F-4D97-AF65-F5344CB8AC3E}">
        <p14:creationId xmlns:p14="http://schemas.microsoft.com/office/powerpoint/2010/main" val="390225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FF0000"/>
                </a:solidFill>
              </a:rPr>
              <a:t>三</a:t>
            </a:r>
            <a:r>
              <a:rPr lang="zh-CN" altLang="zh-CN" dirty="0">
                <a:solidFill>
                  <a:srgbClr val="FF0000"/>
                </a:solidFill>
              </a:rPr>
              <a:t>、证据都是真实的吗？</a:t>
            </a:r>
            <a:endParaRPr lang="zh-CN" altLang="en-US" dirty="0">
              <a:solidFill>
                <a:srgbClr val="FF0000"/>
              </a:solidFill>
            </a:endParaRPr>
          </a:p>
        </p:txBody>
      </p:sp>
      <p:sp>
        <p:nvSpPr>
          <p:cNvPr id="3" name="内容占位符 2"/>
          <p:cNvSpPr>
            <a:spLocks noGrp="1"/>
          </p:cNvSpPr>
          <p:nvPr>
            <p:ph idx="1"/>
          </p:nvPr>
        </p:nvSpPr>
        <p:spPr/>
        <p:txBody>
          <a:bodyPr>
            <a:normAutofit/>
          </a:bodyPr>
          <a:lstStyle/>
          <a:p>
            <a:r>
              <a:rPr lang="en-US" altLang="zh-CN" dirty="0"/>
              <a:t>1979</a:t>
            </a:r>
            <a:r>
              <a:rPr lang="zh-CN" altLang="en-US" dirty="0"/>
              <a:t>年</a:t>
            </a:r>
            <a:r>
              <a:rPr lang="en-US" altLang="zh-CN" dirty="0"/>
              <a:t>7</a:t>
            </a:r>
            <a:r>
              <a:rPr lang="zh-CN" altLang="en-US" dirty="0"/>
              <a:t>月</a:t>
            </a:r>
            <a:r>
              <a:rPr lang="en-US" altLang="zh-CN" dirty="0"/>
              <a:t>1</a:t>
            </a:r>
            <a:r>
              <a:rPr lang="zh-CN" altLang="en-US" dirty="0"/>
              <a:t>日，第五届全国人民代表大会第二次会议通过了新中国的</a:t>
            </a:r>
            <a:r>
              <a:rPr lang="en-US" altLang="zh-CN" dirty="0"/>
              <a:t>《</a:t>
            </a:r>
            <a:r>
              <a:rPr lang="zh-CN" altLang="en-US" dirty="0"/>
              <a:t>刑事诉讼法</a:t>
            </a:r>
            <a:r>
              <a:rPr lang="en-US" altLang="zh-CN" dirty="0"/>
              <a:t>》</a:t>
            </a:r>
            <a:r>
              <a:rPr lang="zh-CN" altLang="en-US" dirty="0"/>
              <a:t>。该法第</a:t>
            </a:r>
            <a:r>
              <a:rPr lang="en-US" altLang="zh-CN" dirty="0"/>
              <a:t>31</a:t>
            </a:r>
            <a:r>
              <a:rPr lang="zh-CN" altLang="en-US" dirty="0"/>
              <a:t>条规定：“</a:t>
            </a:r>
            <a:r>
              <a:rPr lang="zh-CN" altLang="en-US" dirty="0">
                <a:solidFill>
                  <a:srgbClr val="FF0000"/>
                </a:solidFill>
              </a:rPr>
              <a:t>证明案件真实情况的一切事实，都是证据。</a:t>
            </a:r>
            <a:r>
              <a:rPr lang="zh-CN" altLang="en-US" dirty="0"/>
              <a:t>”这是我国法律首次对证据一词做出的明确解释。</a:t>
            </a:r>
            <a:r>
              <a:rPr lang="en-US" altLang="zh-CN" dirty="0"/>
              <a:t>1989</a:t>
            </a:r>
            <a:r>
              <a:rPr lang="zh-CN" altLang="en-US" dirty="0"/>
              <a:t>年的</a:t>
            </a:r>
            <a:r>
              <a:rPr lang="en-US" altLang="zh-CN" dirty="0"/>
              <a:t>《</a:t>
            </a:r>
            <a:r>
              <a:rPr lang="zh-CN" altLang="en-US" dirty="0"/>
              <a:t>行政诉讼法</a:t>
            </a:r>
            <a:r>
              <a:rPr lang="en-US" altLang="zh-CN" dirty="0"/>
              <a:t>》</a:t>
            </a:r>
            <a:r>
              <a:rPr lang="zh-CN" altLang="en-US" dirty="0"/>
              <a:t>和</a:t>
            </a:r>
            <a:r>
              <a:rPr lang="en-US" altLang="zh-CN" dirty="0"/>
              <a:t>1991</a:t>
            </a:r>
            <a:r>
              <a:rPr lang="zh-CN" altLang="en-US" dirty="0"/>
              <a:t>年的</a:t>
            </a:r>
            <a:r>
              <a:rPr lang="en-US" altLang="zh-CN" dirty="0"/>
              <a:t>《</a:t>
            </a:r>
            <a:r>
              <a:rPr lang="zh-CN" altLang="en-US" dirty="0"/>
              <a:t>民事诉讼法</a:t>
            </a:r>
            <a:r>
              <a:rPr lang="en-US" altLang="zh-CN" dirty="0"/>
              <a:t>》</a:t>
            </a:r>
            <a:r>
              <a:rPr lang="zh-CN" altLang="en-US" dirty="0"/>
              <a:t>，以及</a:t>
            </a:r>
            <a:r>
              <a:rPr lang="en-US" altLang="zh-CN" dirty="0"/>
              <a:t>1996</a:t>
            </a:r>
            <a:r>
              <a:rPr lang="zh-CN" altLang="en-US" dirty="0"/>
              <a:t>年修正的新</a:t>
            </a:r>
            <a:r>
              <a:rPr lang="en-US" altLang="zh-CN" dirty="0"/>
              <a:t>《</a:t>
            </a:r>
            <a:r>
              <a:rPr lang="zh-CN" altLang="en-US" dirty="0"/>
              <a:t>刑事诉讼法</a:t>
            </a:r>
            <a:r>
              <a:rPr lang="en-US" altLang="zh-CN" dirty="0"/>
              <a:t>》</a:t>
            </a:r>
            <a:r>
              <a:rPr lang="zh-CN" altLang="en-US" dirty="0">
                <a:solidFill>
                  <a:srgbClr val="00B050"/>
                </a:solidFill>
              </a:rPr>
              <a:t>都明示或默示地接受了这一解释</a:t>
            </a:r>
            <a:r>
              <a:rPr lang="zh-CN" altLang="en-US" dirty="0"/>
              <a:t>。</a:t>
            </a:r>
            <a:endParaRPr lang="en-US" altLang="zh-CN" dirty="0"/>
          </a:p>
          <a:p>
            <a:r>
              <a:rPr lang="zh-CN" altLang="en-US" dirty="0"/>
              <a:t>于是，我国学者多把它作为界定证据概念的法律依据，得出“证据就是证明案件真实情况的事实”这样的证据定义。</a:t>
            </a:r>
          </a:p>
        </p:txBody>
      </p:sp>
    </p:spTree>
    <p:extLst>
      <p:ext uri="{BB962C8B-B14F-4D97-AF65-F5344CB8AC3E}">
        <p14:creationId xmlns:p14="http://schemas.microsoft.com/office/powerpoint/2010/main" val="3649619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solidFill>
                  <a:srgbClr val="00B0F0"/>
                </a:solidFill>
              </a:rPr>
              <a:t>证据的法定形式</a:t>
            </a:r>
            <a:endParaRPr lang="zh-CN" altLang="en-US" dirty="0">
              <a:solidFill>
                <a:srgbClr val="00B0F0"/>
              </a:solidFill>
            </a:endParaRPr>
          </a:p>
        </p:txBody>
      </p:sp>
      <p:sp>
        <p:nvSpPr>
          <p:cNvPr id="3" name="内容占位符 2"/>
          <p:cNvSpPr>
            <a:spLocks noGrp="1"/>
          </p:cNvSpPr>
          <p:nvPr>
            <p:ph idx="1"/>
          </p:nvPr>
        </p:nvSpPr>
        <p:spPr/>
        <p:txBody>
          <a:bodyPr>
            <a:normAutofit fontScale="92500" lnSpcReduction="20000"/>
          </a:bodyPr>
          <a:lstStyle/>
          <a:p>
            <a:r>
              <a:rPr lang="zh-CN" altLang="en-US" dirty="0"/>
              <a:t>　</a:t>
            </a:r>
            <a:r>
              <a:rPr lang="en-US" altLang="zh-CN" dirty="0">
                <a:solidFill>
                  <a:srgbClr val="00B0F0"/>
                </a:solidFill>
              </a:rPr>
              <a:t>《</a:t>
            </a:r>
            <a:r>
              <a:rPr lang="zh-CN" altLang="en-US" dirty="0">
                <a:solidFill>
                  <a:srgbClr val="00B0F0"/>
                </a:solidFill>
              </a:rPr>
              <a:t>民事诉讼法</a:t>
            </a:r>
            <a:r>
              <a:rPr lang="en-US" altLang="zh-CN" dirty="0">
                <a:solidFill>
                  <a:srgbClr val="00B0F0"/>
                </a:solidFill>
              </a:rPr>
              <a:t>》</a:t>
            </a:r>
            <a:r>
              <a:rPr lang="zh-CN" altLang="en-US" dirty="0">
                <a:solidFill>
                  <a:srgbClr val="00B0F0"/>
                </a:solidFill>
              </a:rPr>
              <a:t>第</a:t>
            </a:r>
            <a:r>
              <a:rPr lang="en-US" altLang="zh-CN" dirty="0">
                <a:solidFill>
                  <a:srgbClr val="00B0F0"/>
                </a:solidFill>
              </a:rPr>
              <a:t>66</a:t>
            </a:r>
            <a:r>
              <a:rPr lang="zh-CN" altLang="en-US" dirty="0">
                <a:solidFill>
                  <a:srgbClr val="00B0F0"/>
                </a:solidFill>
              </a:rPr>
              <a:t>条，</a:t>
            </a:r>
            <a:r>
              <a:rPr lang="zh-CN" altLang="en-US" dirty="0"/>
              <a:t>证据包括：</a:t>
            </a:r>
          </a:p>
          <a:p>
            <a:r>
              <a:rPr lang="zh-CN" altLang="en-US" dirty="0"/>
              <a:t>（一）当事人的陈述；</a:t>
            </a:r>
          </a:p>
          <a:p>
            <a:r>
              <a:rPr lang="zh-CN" altLang="en-US" dirty="0"/>
              <a:t>（二）书证；</a:t>
            </a:r>
          </a:p>
          <a:p>
            <a:r>
              <a:rPr lang="zh-CN" altLang="en-US" dirty="0"/>
              <a:t>（三）物证；</a:t>
            </a:r>
          </a:p>
          <a:p>
            <a:r>
              <a:rPr lang="zh-CN" altLang="en-US" dirty="0"/>
              <a:t>（四）视听资料；</a:t>
            </a:r>
          </a:p>
          <a:p>
            <a:r>
              <a:rPr lang="zh-CN" altLang="en-US" dirty="0"/>
              <a:t>（五）电子数据；</a:t>
            </a:r>
          </a:p>
          <a:p>
            <a:r>
              <a:rPr lang="zh-CN" altLang="en-US" dirty="0"/>
              <a:t>（六）证人证言；</a:t>
            </a:r>
          </a:p>
          <a:p>
            <a:r>
              <a:rPr lang="zh-CN" altLang="en-US" dirty="0"/>
              <a:t>（七）鉴定意见；</a:t>
            </a:r>
          </a:p>
          <a:p>
            <a:r>
              <a:rPr lang="zh-CN" altLang="en-US" dirty="0"/>
              <a:t>（八）勘验笔录。</a:t>
            </a:r>
          </a:p>
          <a:p>
            <a:r>
              <a:rPr lang="zh-CN" altLang="en-US" dirty="0"/>
              <a:t>证据必须</a:t>
            </a:r>
            <a:r>
              <a:rPr lang="zh-CN" altLang="en-US" dirty="0">
                <a:solidFill>
                  <a:srgbClr val="00B0F0"/>
                </a:solidFill>
              </a:rPr>
              <a:t>查证属实</a:t>
            </a:r>
            <a:r>
              <a:rPr lang="zh-CN" altLang="en-US" dirty="0"/>
              <a:t>，才能作为认定事实的根据。</a:t>
            </a:r>
          </a:p>
        </p:txBody>
      </p:sp>
    </p:spTree>
    <p:extLst>
      <p:ext uri="{BB962C8B-B14F-4D97-AF65-F5344CB8AC3E}">
        <p14:creationId xmlns:p14="http://schemas.microsoft.com/office/powerpoint/2010/main" val="2542007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杨乃武与小白菜涉嫌杀人案</a:t>
            </a:r>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03528" y="1491630"/>
            <a:ext cx="1970297" cy="3168650"/>
          </a:xfr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539946"/>
            <a:ext cx="5080000" cy="3733800"/>
          </a:xfrm>
          <a:prstGeom prst="rect">
            <a:avLst/>
          </a:prstGeom>
        </p:spPr>
      </p:pic>
    </p:spTree>
    <p:extLst>
      <p:ext uri="{BB962C8B-B14F-4D97-AF65-F5344CB8AC3E}">
        <p14:creationId xmlns:p14="http://schemas.microsoft.com/office/powerpoint/2010/main" val="2572312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u="sng" dirty="0"/>
              <a:t>上述规定主要有以下特征：</a:t>
            </a:r>
            <a:endParaRPr lang="zh-CN" altLang="en-US" dirty="0"/>
          </a:p>
        </p:txBody>
      </p:sp>
      <p:sp>
        <p:nvSpPr>
          <p:cNvPr id="3" name="内容占位符 2"/>
          <p:cNvSpPr>
            <a:spLocks noGrp="1"/>
          </p:cNvSpPr>
          <p:nvPr>
            <p:ph idx="1"/>
          </p:nvPr>
        </p:nvSpPr>
        <p:spPr/>
        <p:txBody>
          <a:bodyPr>
            <a:normAutofit/>
          </a:bodyPr>
          <a:lstStyle/>
          <a:p>
            <a:r>
              <a:rPr lang="zh-CN" altLang="zh-CN" u="sng" dirty="0">
                <a:solidFill>
                  <a:srgbClr val="00B0F0"/>
                </a:solidFill>
              </a:rPr>
              <a:t>第一、证据种类的数量较多</a:t>
            </a:r>
            <a:r>
              <a:rPr lang="zh-CN" altLang="zh-CN" u="sng" dirty="0"/>
              <a:t>。</a:t>
            </a:r>
            <a:endParaRPr lang="en-US" altLang="zh-CN" u="sng" dirty="0"/>
          </a:p>
          <a:p>
            <a:r>
              <a:rPr lang="zh-CN" altLang="zh-CN" u="sng" dirty="0">
                <a:solidFill>
                  <a:srgbClr val="00B0F0"/>
                </a:solidFill>
              </a:rPr>
              <a:t>第二、证据种类比较具体、细致</a:t>
            </a:r>
            <a:r>
              <a:rPr lang="zh-CN" altLang="zh-CN" u="sng" dirty="0"/>
              <a:t>。</a:t>
            </a:r>
            <a:endParaRPr lang="en-US" altLang="zh-CN" u="sng" dirty="0"/>
          </a:p>
          <a:p>
            <a:r>
              <a:rPr lang="zh-CN" altLang="zh-CN" u="sng" dirty="0">
                <a:solidFill>
                  <a:srgbClr val="00B0F0"/>
                </a:solidFill>
              </a:rPr>
              <a:t>第三、专门运用法条进行列举。</a:t>
            </a:r>
            <a:endParaRPr lang="en-US" altLang="zh-CN" dirty="0"/>
          </a:p>
        </p:txBody>
      </p:sp>
    </p:spTree>
    <p:extLst>
      <p:ext uri="{BB962C8B-B14F-4D97-AF65-F5344CB8AC3E}">
        <p14:creationId xmlns:p14="http://schemas.microsoft.com/office/powerpoint/2010/main" val="1345801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lnSpcReduction="10000"/>
          </a:bodyPr>
          <a:lstStyle/>
          <a:p>
            <a:r>
              <a:rPr lang="zh-CN" altLang="zh-CN" dirty="0"/>
              <a:t>对于我国这种证据种类规定的方式，学界和实务界持</a:t>
            </a:r>
            <a:r>
              <a:rPr lang="zh-CN" altLang="zh-CN" dirty="0">
                <a:solidFill>
                  <a:srgbClr val="00B0F0"/>
                </a:solidFill>
              </a:rPr>
              <a:t>批评意见的较多</a:t>
            </a:r>
            <a:r>
              <a:rPr lang="zh-CN" altLang="zh-CN" dirty="0"/>
              <a:t>。主要集中在</a:t>
            </a:r>
            <a:r>
              <a:rPr lang="zh-CN" altLang="en-US" dirty="0"/>
              <a:t>：</a:t>
            </a:r>
            <a:endParaRPr lang="en-US" altLang="zh-CN" dirty="0"/>
          </a:p>
          <a:p>
            <a:r>
              <a:rPr lang="zh-CN" altLang="zh-CN" dirty="0"/>
              <a:t>（</a:t>
            </a:r>
            <a:r>
              <a:rPr lang="en-US" altLang="zh-CN" dirty="0"/>
              <a:t>1</a:t>
            </a:r>
            <a:r>
              <a:rPr lang="zh-CN" altLang="zh-CN" dirty="0"/>
              <a:t>）</a:t>
            </a:r>
            <a:r>
              <a:rPr lang="zh-CN" altLang="zh-CN" dirty="0">
                <a:solidFill>
                  <a:srgbClr val="00B050"/>
                </a:solidFill>
              </a:rPr>
              <a:t>不存在统一的划分标准</a:t>
            </a:r>
            <a:r>
              <a:rPr lang="zh-CN" altLang="zh-CN" dirty="0"/>
              <a:t>，各个证据种类外延之间可能存在交叉；</a:t>
            </a:r>
            <a:endParaRPr lang="en-US" altLang="zh-CN" dirty="0"/>
          </a:p>
          <a:p>
            <a:r>
              <a:rPr lang="zh-CN" altLang="zh-CN" dirty="0"/>
              <a:t>（</a:t>
            </a:r>
            <a:r>
              <a:rPr lang="en-US" altLang="zh-CN" dirty="0"/>
              <a:t>2</a:t>
            </a:r>
            <a:r>
              <a:rPr lang="zh-CN" altLang="zh-CN" dirty="0"/>
              <a:t>）列举没有采用“其他证据形式”等具有包容性的词语，使得整个证据种类体系呈现</a:t>
            </a:r>
            <a:r>
              <a:rPr lang="zh-CN" altLang="zh-CN" dirty="0">
                <a:solidFill>
                  <a:srgbClr val="00B050"/>
                </a:solidFill>
              </a:rPr>
              <a:t>封闭型外观</a:t>
            </a:r>
            <a:r>
              <a:rPr lang="zh-CN" altLang="zh-CN" dirty="0"/>
              <a:t>，难于容纳新生证据形式；</a:t>
            </a:r>
            <a:endParaRPr lang="en-US" altLang="zh-CN" dirty="0"/>
          </a:p>
          <a:p>
            <a:r>
              <a:rPr lang="zh-CN" altLang="zh-CN" dirty="0"/>
              <a:t>（</a:t>
            </a:r>
            <a:r>
              <a:rPr lang="en-US" altLang="zh-CN" dirty="0"/>
              <a:t>3</a:t>
            </a:r>
            <a:r>
              <a:rPr lang="zh-CN" altLang="zh-CN" dirty="0"/>
              <a:t>）有些证据种类（如当事人陈述、视听资料、勘验笔录）</a:t>
            </a:r>
            <a:r>
              <a:rPr lang="zh-CN" altLang="zh-CN" dirty="0">
                <a:solidFill>
                  <a:srgbClr val="00B050"/>
                </a:solidFill>
              </a:rPr>
              <a:t>是否具有独立</a:t>
            </a:r>
            <a:r>
              <a:rPr lang="zh-CN" altLang="zh-CN" dirty="0"/>
              <a:t>的证据地位值得进一步研究；</a:t>
            </a:r>
            <a:endParaRPr lang="en-US" altLang="zh-CN" dirty="0"/>
          </a:p>
          <a:p>
            <a:r>
              <a:rPr lang="zh-CN" altLang="zh-CN" dirty="0"/>
              <a:t>（</a:t>
            </a:r>
            <a:r>
              <a:rPr lang="en-US" altLang="zh-CN" dirty="0"/>
              <a:t>4</a:t>
            </a:r>
            <a:r>
              <a:rPr lang="zh-CN" altLang="zh-CN" dirty="0"/>
              <a:t>）专门规定证据种类对于司法实践意义不大。</a:t>
            </a:r>
          </a:p>
        </p:txBody>
      </p:sp>
    </p:spTree>
    <p:extLst>
      <p:ext uri="{BB962C8B-B14F-4D97-AF65-F5344CB8AC3E}">
        <p14:creationId xmlns:p14="http://schemas.microsoft.com/office/powerpoint/2010/main" val="32078849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sz="2000" dirty="0"/>
              <a:t>在</a:t>
            </a:r>
            <a:r>
              <a:rPr lang="en-US" altLang="zh-CN" sz="2000" dirty="0"/>
              <a:t>“</a:t>
            </a:r>
            <a:r>
              <a:rPr lang="zh-CN" altLang="zh-CN" sz="2000" dirty="0"/>
              <a:t>证据就是证明案件真实情况的事实</a:t>
            </a:r>
            <a:r>
              <a:rPr lang="en-US" altLang="zh-CN" sz="2000" dirty="0"/>
              <a:t>”</a:t>
            </a:r>
            <a:r>
              <a:rPr lang="zh-CN" altLang="zh-CN" sz="2000" dirty="0"/>
              <a:t>这一定义中，</a:t>
            </a:r>
            <a:endParaRPr lang="zh-CN" altLang="en-US" sz="2000" dirty="0"/>
          </a:p>
        </p:txBody>
      </p:sp>
      <p:sp>
        <p:nvSpPr>
          <p:cNvPr id="3" name="内容占位符 2"/>
          <p:cNvSpPr>
            <a:spLocks noGrp="1"/>
          </p:cNvSpPr>
          <p:nvPr>
            <p:ph idx="1"/>
          </p:nvPr>
        </p:nvSpPr>
        <p:spPr/>
        <p:txBody>
          <a:bodyPr>
            <a:normAutofit fontScale="92500" lnSpcReduction="20000"/>
          </a:bodyPr>
          <a:lstStyle/>
          <a:p>
            <a:pPr hangingPunct="0"/>
            <a:r>
              <a:rPr lang="en-US" altLang="zh-CN" dirty="0"/>
              <a:t>	</a:t>
            </a:r>
            <a:r>
              <a:rPr lang="zh-CN" altLang="zh-CN" dirty="0"/>
              <a:t>核心词是</a:t>
            </a:r>
            <a:r>
              <a:rPr lang="en-US" altLang="zh-CN" dirty="0"/>
              <a:t>“</a:t>
            </a:r>
            <a:r>
              <a:rPr lang="zh-CN" altLang="zh-CN" dirty="0"/>
              <a:t>事实</a:t>
            </a:r>
            <a:r>
              <a:rPr lang="en-US" altLang="zh-CN" dirty="0"/>
              <a:t>”</a:t>
            </a:r>
            <a:r>
              <a:rPr lang="zh-CN" altLang="zh-CN" dirty="0"/>
              <a:t>，因此可以将其简化为</a:t>
            </a:r>
            <a:r>
              <a:rPr lang="en-US" altLang="zh-CN" dirty="0"/>
              <a:t>“</a:t>
            </a:r>
            <a:r>
              <a:rPr lang="zh-CN" altLang="zh-CN" dirty="0">
                <a:solidFill>
                  <a:srgbClr val="FF0000"/>
                </a:solidFill>
              </a:rPr>
              <a:t>证据即</a:t>
            </a:r>
            <a:r>
              <a:rPr lang="en-US" altLang="zh-CN" dirty="0">
                <a:solidFill>
                  <a:srgbClr val="FF0000"/>
                </a:solidFill>
              </a:rPr>
              <a:t>……</a:t>
            </a:r>
            <a:r>
              <a:rPr lang="zh-CN" altLang="zh-CN" dirty="0">
                <a:solidFill>
                  <a:srgbClr val="FF0000"/>
                </a:solidFill>
              </a:rPr>
              <a:t>事实</a:t>
            </a:r>
            <a:r>
              <a:rPr lang="en-US" altLang="zh-CN" dirty="0"/>
              <a:t>”</a:t>
            </a:r>
            <a:r>
              <a:rPr lang="zh-CN" altLang="zh-CN" dirty="0"/>
              <a:t>。这一定义与证据语词的基本含义之间的区别就在于它</a:t>
            </a:r>
            <a:r>
              <a:rPr lang="zh-CN" altLang="zh-CN" dirty="0">
                <a:solidFill>
                  <a:srgbClr val="00B050"/>
                </a:solidFill>
              </a:rPr>
              <a:t>把</a:t>
            </a:r>
            <a:r>
              <a:rPr lang="en-US" altLang="zh-CN" dirty="0">
                <a:solidFill>
                  <a:srgbClr val="00B050"/>
                </a:solidFill>
              </a:rPr>
              <a:t>“</a:t>
            </a:r>
            <a:r>
              <a:rPr lang="zh-CN" altLang="zh-CN" dirty="0">
                <a:solidFill>
                  <a:srgbClr val="00B050"/>
                </a:solidFill>
              </a:rPr>
              <a:t>根据</a:t>
            </a:r>
            <a:r>
              <a:rPr lang="en-US" altLang="zh-CN" dirty="0">
                <a:solidFill>
                  <a:srgbClr val="00B050"/>
                </a:solidFill>
              </a:rPr>
              <a:t>”</a:t>
            </a:r>
            <a:r>
              <a:rPr lang="zh-CN" altLang="zh-CN" dirty="0">
                <a:solidFill>
                  <a:srgbClr val="00B050"/>
                </a:solidFill>
              </a:rPr>
              <a:t>改成了</a:t>
            </a:r>
            <a:r>
              <a:rPr lang="en-US" altLang="zh-CN" dirty="0">
                <a:solidFill>
                  <a:srgbClr val="00B050"/>
                </a:solidFill>
              </a:rPr>
              <a:t>“</a:t>
            </a:r>
            <a:r>
              <a:rPr lang="zh-CN" altLang="zh-CN" dirty="0">
                <a:solidFill>
                  <a:srgbClr val="00B050"/>
                </a:solidFill>
              </a:rPr>
              <a:t>事实</a:t>
            </a:r>
            <a:r>
              <a:rPr lang="en-US" altLang="zh-CN" dirty="0">
                <a:solidFill>
                  <a:srgbClr val="00B050"/>
                </a:solidFill>
              </a:rPr>
              <a:t>”</a:t>
            </a:r>
            <a:r>
              <a:rPr lang="zh-CN" altLang="zh-CN" dirty="0">
                <a:solidFill>
                  <a:srgbClr val="00B050"/>
                </a:solidFill>
              </a:rPr>
              <a:t>。</a:t>
            </a:r>
            <a:r>
              <a:rPr lang="zh-CN" altLang="zh-CN" dirty="0"/>
              <a:t>这一改变的用意是显而易见的，即要</a:t>
            </a:r>
            <a:r>
              <a:rPr lang="zh-CN" altLang="zh-CN" dirty="0">
                <a:solidFill>
                  <a:srgbClr val="FF0000"/>
                </a:solidFill>
              </a:rPr>
              <a:t>强调证据的真实性</a:t>
            </a:r>
            <a:r>
              <a:rPr lang="zh-CN" altLang="zh-CN" dirty="0"/>
              <a:t>，因为</a:t>
            </a:r>
            <a:r>
              <a:rPr lang="en-US" altLang="zh-CN" dirty="0"/>
              <a:t>“</a:t>
            </a:r>
            <a:r>
              <a:rPr lang="zh-CN" altLang="zh-CN" dirty="0"/>
              <a:t>事实</a:t>
            </a:r>
            <a:r>
              <a:rPr lang="en-US" altLang="zh-CN" dirty="0"/>
              <a:t>”</a:t>
            </a:r>
            <a:r>
              <a:rPr lang="zh-CN" altLang="zh-CN" dirty="0"/>
              <a:t>与</a:t>
            </a:r>
            <a:r>
              <a:rPr lang="en-US" altLang="zh-CN" dirty="0"/>
              <a:t>“</a:t>
            </a:r>
            <a:r>
              <a:rPr lang="zh-CN" altLang="zh-CN" dirty="0"/>
              <a:t>根据</a:t>
            </a:r>
            <a:r>
              <a:rPr lang="en-US" altLang="zh-CN" dirty="0"/>
              <a:t>”</a:t>
            </a:r>
            <a:r>
              <a:rPr lang="zh-CN" altLang="zh-CN" dirty="0"/>
              <a:t>有着不同的性质。就证据是否属实的价值取向而言，</a:t>
            </a:r>
            <a:r>
              <a:rPr lang="en-US" altLang="zh-CN" dirty="0"/>
              <a:t>“</a:t>
            </a:r>
            <a:r>
              <a:rPr lang="zh-CN" altLang="zh-CN" dirty="0"/>
              <a:t>根据</a:t>
            </a:r>
            <a:r>
              <a:rPr lang="en-US" altLang="zh-CN" dirty="0"/>
              <a:t>”</a:t>
            </a:r>
            <a:r>
              <a:rPr lang="zh-CN" altLang="zh-CN" dirty="0"/>
              <a:t>是个中性词，而</a:t>
            </a:r>
            <a:r>
              <a:rPr lang="en-US" altLang="zh-CN" dirty="0"/>
              <a:t>“</a:t>
            </a:r>
            <a:r>
              <a:rPr lang="zh-CN" altLang="zh-CN" dirty="0"/>
              <a:t>事实</a:t>
            </a:r>
            <a:r>
              <a:rPr lang="en-US" altLang="zh-CN" dirty="0"/>
              <a:t>”</a:t>
            </a:r>
            <a:r>
              <a:rPr lang="zh-CN" altLang="zh-CN" dirty="0"/>
              <a:t>则站在真实一方，把一切不属实的东西都排斥在证据的范畴之外。一言以蔽之，</a:t>
            </a:r>
            <a:r>
              <a:rPr lang="en-US" altLang="zh-CN" dirty="0"/>
              <a:t>“</a:t>
            </a:r>
            <a:r>
              <a:rPr lang="zh-CN" altLang="zh-CN" dirty="0">
                <a:solidFill>
                  <a:srgbClr val="FF0000"/>
                </a:solidFill>
              </a:rPr>
              <a:t>不属实者非证据</a:t>
            </a:r>
            <a:r>
              <a:rPr lang="en-US" altLang="zh-CN" dirty="0"/>
              <a:t>”</a:t>
            </a:r>
            <a:r>
              <a:rPr lang="zh-CN" altLang="zh-CN" dirty="0"/>
              <a:t>！</a:t>
            </a:r>
          </a:p>
          <a:p>
            <a:r>
              <a:rPr lang="en-US" altLang="zh-CN" dirty="0"/>
              <a:t>	</a:t>
            </a:r>
            <a:r>
              <a:rPr lang="zh-CN" altLang="zh-CN" dirty="0"/>
              <a:t>但是，一旦改变了原来词语的属性，用具有真假价值取向的</a:t>
            </a:r>
            <a:r>
              <a:rPr lang="en-US" altLang="zh-CN" dirty="0"/>
              <a:t>“</a:t>
            </a:r>
            <a:r>
              <a:rPr lang="zh-CN" altLang="zh-CN" dirty="0"/>
              <a:t>事实</a:t>
            </a:r>
            <a:r>
              <a:rPr lang="en-US" altLang="zh-CN" dirty="0"/>
              <a:t>”</a:t>
            </a:r>
            <a:r>
              <a:rPr lang="zh-CN" altLang="zh-CN" dirty="0"/>
              <a:t>代替本来没有真假价值取向的</a:t>
            </a:r>
            <a:r>
              <a:rPr lang="en-US" altLang="zh-CN" dirty="0"/>
              <a:t>“</a:t>
            </a:r>
            <a:r>
              <a:rPr lang="zh-CN" altLang="zh-CN" dirty="0"/>
              <a:t>根据</a:t>
            </a:r>
            <a:r>
              <a:rPr lang="en-US" altLang="zh-CN" dirty="0"/>
              <a:t>”</a:t>
            </a:r>
            <a:r>
              <a:rPr lang="zh-CN" altLang="zh-CN" dirty="0"/>
              <a:t>，就会背离该语词的原意并造成使用上的混乱和矛盾。例如，刑诉法在列举了物证、书证等</a:t>
            </a:r>
            <a:r>
              <a:rPr lang="en-US" altLang="zh-CN" dirty="0"/>
              <a:t>7</a:t>
            </a:r>
            <a:r>
              <a:rPr lang="zh-CN" altLang="zh-CN" dirty="0"/>
              <a:t>种证据之后，又明确指出：“</a:t>
            </a:r>
            <a:r>
              <a:rPr lang="zh-CN" altLang="zh-CN" dirty="0">
                <a:solidFill>
                  <a:srgbClr val="FF0000"/>
                </a:solidFill>
              </a:rPr>
              <a:t>以上证据必须经过查证属实，才能作为定案的根据。</a:t>
            </a:r>
            <a:r>
              <a:rPr lang="zh-CN" altLang="zh-CN" dirty="0"/>
              <a:t>”</a:t>
            </a:r>
            <a:endParaRPr lang="en-US" altLang="zh-CN" dirty="0"/>
          </a:p>
          <a:p>
            <a:endParaRPr lang="zh-CN" altLang="en-US" dirty="0"/>
          </a:p>
        </p:txBody>
      </p:sp>
    </p:spTree>
    <p:extLst>
      <p:ext uri="{BB962C8B-B14F-4D97-AF65-F5344CB8AC3E}">
        <p14:creationId xmlns:p14="http://schemas.microsoft.com/office/powerpoint/2010/main" val="28272497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968FE2-506F-625C-2AF0-3B5CF1A0C36A}"/>
              </a:ext>
            </a:extLst>
          </p:cNvPr>
          <p:cNvSpPr>
            <a:spLocks noGrp="1"/>
          </p:cNvSpPr>
          <p:nvPr>
            <p:ph type="title"/>
          </p:nvPr>
        </p:nvSpPr>
        <p:spPr/>
        <p:txBody>
          <a:bodyPr>
            <a:normAutofit/>
          </a:bodyPr>
          <a:lstStyle/>
          <a:p>
            <a:r>
              <a:rPr lang="zh-CN" altLang="en-US" b="0" i="0" dirty="0">
                <a:solidFill>
                  <a:srgbClr val="00B0F0"/>
                </a:solidFill>
                <a:effectLst/>
                <a:latin typeface="system-ui"/>
              </a:rPr>
              <a:t>何家弘：李昌钰伪证案答疑</a:t>
            </a:r>
            <a:endParaRPr lang="zh-CN" altLang="en-US" dirty="0">
              <a:solidFill>
                <a:srgbClr val="00B0F0"/>
              </a:solidFill>
            </a:endParaRPr>
          </a:p>
        </p:txBody>
      </p:sp>
      <p:pic>
        <p:nvPicPr>
          <p:cNvPr id="1026" name="Picture 2" descr="图片">
            <a:extLst>
              <a:ext uri="{FF2B5EF4-FFF2-40B4-BE49-F238E27FC236}">
                <a16:creationId xmlns:a16="http://schemas.microsoft.com/office/drawing/2014/main" id="{CD12B464-8350-E11F-96F6-0F3F74071A7F}"/>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4544" y="1738077"/>
            <a:ext cx="4224866" cy="3168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FCCE93C-B646-C5E3-886F-FC4477F755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0322" y="1707654"/>
            <a:ext cx="4496642" cy="3203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7666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00447" y="987574"/>
            <a:ext cx="6696744" cy="857250"/>
          </a:xfrm>
        </p:spPr>
        <p:txBody>
          <a:bodyPr>
            <a:normAutofit fontScale="90000"/>
          </a:bodyPr>
          <a:lstStyle/>
          <a:p>
            <a:r>
              <a:rPr lang="zh-CN" altLang="en-US" dirty="0">
                <a:solidFill>
                  <a:srgbClr val="FF0000"/>
                </a:solidFill>
              </a:rPr>
              <a:t>证据都能反应事实吗？</a:t>
            </a:r>
            <a:br>
              <a:rPr lang="en-US" altLang="zh-CN" dirty="0">
                <a:solidFill>
                  <a:srgbClr val="FF0000"/>
                </a:solidFill>
              </a:rPr>
            </a:br>
            <a:r>
              <a:rPr lang="zh-CN" altLang="en-US" dirty="0"/>
              <a:t>何家弘教授</a:t>
            </a:r>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1995686"/>
            <a:ext cx="3394199" cy="2722958"/>
          </a:xfrm>
        </p:spPr>
      </p:pic>
    </p:spTree>
    <p:extLst>
      <p:ext uri="{BB962C8B-B14F-4D97-AF65-F5344CB8AC3E}">
        <p14:creationId xmlns:p14="http://schemas.microsoft.com/office/powerpoint/2010/main" val="958703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83568" y="1347614"/>
            <a:ext cx="6120680" cy="3168352"/>
          </a:xfrm>
        </p:spPr>
        <p:txBody>
          <a:bodyPr>
            <a:normAutofit/>
          </a:bodyPr>
          <a:lstStyle/>
          <a:p>
            <a:pPr>
              <a:buFont typeface="Arial" panose="020B0604020202020204" pitchFamily="34" charset="0"/>
              <a:buChar char="•"/>
            </a:pPr>
            <a:r>
              <a:rPr lang="en-US" altLang="zh-CN" sz="2200" dirty="0"/>
              <a:t>《</a:t>
            </a:r>
            <a:r>
              <a:rPr lang="zh-CN" altLang="en-US" sz="2200" dirty="0"/>
              <a:t>中华读书报</a:t>
            </a:r>
            <a:r>
              <a:rPr lang="en-US" altLang="zh-CN" sz="2200" dirty="0"/>
              <a:t>》</a:t>
            </a:r>
            <a:r>
              <a:rPr lang="zh-CN" altLang="en-US" sz="2200" dirty="0"/>
              <a:t>“</a:t>
            </a:r>
            <a:r>
              <a:rPr lang="zh-CN" altLang="en-US" sz="2200" dirty="0">
                <a:solidFill>
                  <a:srgbClr val="92D050"/>
                </a:solidFill>
              </a:rPr>
              <a:t>农民学者、文学的法学家”：</a:t>
            </a:r>
            <a:endParaRPr lang="en-US" altLang="zh-CN" sz="2200" dirty="0">
              <a:solidFill>
                <a:srgbClr val="92D050"/>
              </a:solidFill>
            </a:endParaRPr>
          </a:p>
          <a:p>
            <a:pPr>
              <a:buFont typeface="Arial" panose="020B0604020202020204" pitchFamily="34" charset="0"/>
              <a:buChar char="•"/>
            </a:pPr>
            <a:r>
              <a:rPr lang="zh-CN" altLang="en-US" sz="2200" dirty="0">
                <a:solidFill>
                  <a:srgbClr val="92D050"/>
                </a:solidFill>
              </a:rPr>
              <a:t>何家弘教授“手脚粗壮体格强健，站在我面前像一个沧桑的农民。</a:t>
            </a:r>
            <a:r>
              <a:rPr lang="zh-CN" altLang="en-US" sz="2200" dirty="0"/>
              <a:t>”</a:t>
            </a:r>
            <a:endParaRPr lang="en-US" altLang="zh-CN" sz="2200" dirty="0"/>
          </a:p>
          <a:p>
            <a:pPr>
              <a:buFont typeface="Arial" panose="020B0604020202020204" pitchFamily="34" charset="0"/>
              <a:buChar char="•"/>
            </a:pPr>
            <a:r>
              <a:rPr lang="zh-CN" altLang="en-US" sz="2200" dirty="0"/>
              <a:t>日本</a:t>
            </a:r>
            <a:r>
              <a:rPr lang="en-US" altLang="zh-CN" sz="2200" dirty="0"/>
              <a:t>《</a:t>
            </a:r>
            <a:r>
              <a:rPr lang="zh-CN" altLang="en-US" sz="2200" dirty="0"/>
              <a:t>留学生新闻</a:t>
            </a:r>
            <a:r>
              <a:rPr lang="en-US" altLang="zh-CN" sz="2200" dirty="0"/>
              <a:t>》</a:t>
            </a:r>
            <a:r>
              <a:rPr lang="zh-CN" altLang="en-US" sz="2200" dirty="0"/>
              <a:t>“追逐何家弘的情感世界”：</a:t>
            </a:r>
            <a:endParaRPr lang="en-US" altLang="zh-CN" sz="2200" dirty="0"/>
          </a:p>
          <a:p>
            <a:pPr>
              <a:buFont typeface="Arial" panose="020B0604020202020204" pitchFamily="34" charset="0"/>
              <a:buChar char="•"/>
            </a:pPr>
            <a:r>
              <a:rPr lang="zh-CN" altLang="en-US" sz="2200" dirty="0"/>
              <a:t>何家弘教授“</a:t>
            </a:r>
            <a:r>
              <a:rPr lang="zh-CN" altLang="en-US" sz="2200" dirty="0">
                <a:solidFill>
                  <a:srgbClr val="92D050"/>
                </a:solidFill>
              </a:rPr>
              <a:t>外貌更像一介手无缚鸡之力的白面书生。</a:t>
            </a:r>
            <a:r>
              <a:rPr lang="zh-CN" altLang="en-US" sz="2200" dirty="0"/>
              <a:t>”</a:t>
            </a:r>
          </a:p>
        </p:txBody>
      </p:sp>
    </p:spTree>
    <p:extLst>
      <p:ext uri="{BB962C8B-B14F-4D97-AF65-F5344CB8AC3E}">
        <p14:creationId xmlns:p14="http://schemas.microsoft.com/office/powerpoint/2010/main" val="13144760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9803" y="4936"/>
            <a:ext cx="4104456" cy="5465769"/>
          </a:xfrm>
        </p:spPr>
      </p:pic>
    </p:spTree>
    <p:extLst>
      <p:ext uri="{BB962C8B-B14F-4D97-AF65-F5344CB8AC3E}">
        <p14:creationId xmlns:p14="http://schemas.microsoft.com/office/powerpoint/2010/main" val="22837205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75927D-1D3A-0B5B-6251-9F95123CD0AD}"/>
              </a:ext>
            </a:extLst>
          </p:cNvPr>
          <p:cNvSpPr>
            <a:spLocks noGrp="1"/>
          </p:cNvSpPr>
          <p:nvPr>
            <p:ph type="title"/>
          </p:nvPr>
        </p:nvSpPr>
        <p:spPr/>
        <p:txBody>
          <a:bodyPr/>
          <a:lstStyle/>
          <a:p>
            <a:r>
              <a:rPr lang="zh-CN" altLang="en-US" dirty="0">
                <a:solidFill>
                  <a:srgbClr val="00B050"/>
                </a:solidFill>
              </a:rPr>
              <a:t>从“事实说”到“材料说”</a:t>
            </a:r>
          </a:p>
        </p:txBody>
      </p:sp>
      <p:sp>
        <p:nvSpPr>
          <p:cNvPr id="3" name="内容占位符 2">
            <a:extLst>
              <a:ext uri="{FF2B5EF4-FFF2-40B4-BE49-F238E27FC236}">
                <a16:creationId xmlns:a16="http://schemas.microsoft.com/office/drawing/2014/main" id="{B62F50BB-E0D3-BF9F-C92D-BA5F4BC44E0D}"/>
              </a:ext>
            </a:extLst>
          </p:cNvPr>
          <p:cNvSpPr>
            <a:spLocks noGrp="1"/>
          </p:cNvSpPr>
          <p:nvPr>
            <p:ph idx="1"/>
          </p:nvPr>
        </p:nvSpPr>
        <p:spPr/>
        <p:txBody>
          <a:bodyPr>
            <a:normAutofit fontScale="92500" lnSpcReduction="10000"/>
          </a:bodyPr>
          <a:lstStyle/>
          <a:p>
            <a:r>
              <a:rPr lang="en-US" altLang="zh-CN" dirty="0"/>
              <a:t>2012</a:t>
            </a:r>
            <a:r>
              <a:rPr lang="zh-CN" altLang="en-US" dirty="0"/>
              <a:t>年刑诉法将证据定义为：</a:t>
            </a:r>
            <a:endParaRPr lang="en-US" altLang="zh-CN" dirty="0"/>
          </a:p>
          <a:p>
            <a:r>
              <a:rPr lang="en-US" altLang="zh-CN" dirty="0"/>
              <a:t>  </a:t>
            </a:r>
            <a:r>
              <a:rPr lang="zh-CN" altLang="en-US" dirty="0"/>
              <a:t>“</a:t>
            </a:r>
            <a:r>
              <a:rPr lang="zh-CN" altLang="en-US" dirty="0">
                <a:solidFill>
                  <a:srgbClr val="00B050"/>
                </a:solidFill>
              </a:rPr>
              <a:t>可以用于证明案件事实的材料</a:t>
            </a:r>
            <a:r>
              <a:rPr lang="zh-CN" altLang="en-US" dirty="0"/>
              <a:t>。”</a:t>
            </a:r>
            <a:endParaRPr lang="en-US" altLang="zh-CN" dirty="0"/>
          </a:p>
          <a:p>
            <a:endParaRPr lang="en-US" altLang="zh-CN" dirty="0"/>
          </a:p>
          <a:p>
            <a:r>
              <a:rPr lang="zh-CN" altLang="en-US" dirty="0"/>
              <a:t>民诉法：“</a:t>
            </a:r>
            <a:r>
              <a:rPr lang="zh-CN" altLang="en-US" b="0" i="0" dirty="0">
                <a:solidFill>
                  <a:srgbClr val="00B050"/>
                </a:solidFill>
                <a:effectLst/>
                <a:latin typeface="Helvetica Neue"/>
              </a:rPr>
              <a:t>证据必须查证属实，才能作为认定事实的根据。</a:t>
            </a:r>
            <a:r>
              <a:rPr lang="zh-CN" altLang="en-US" dirty="0"/>
              <a:t>”不需要具备其他资格吗？</a:t>
            </a:r>
            <a:endParaRPr lang="en-US" altLang="zh-CN" dirty="0"/>
          </a:p>
          <a:p>
            <a:endParaRPr lang="en-US" altLang="zh-CN" dirty="0"/>
          </a:p>
          <a:p>
            <a:r>
              <a:rPr lang="zh-CN" altLang="en-US" dirty="0">
                <a:solidFill>
                  <a:srgbClr val="00B050"/>
                </a:solidFill>
              </a:rPr>
              <a:t>证据载体</a:t>
            </a:r>
            <a:r>
              <a:rPr lang="zh-CN" altLang="en-US" dirty="0"/>
              <a:t>：证据的外在表现形式，</a:t>
            </a:r>
            <a:r>
              <a:rPr lang="zh-CN" altLang="en-US" dirty="0">
                <a:solidFill>
                  <a:srgbClr val="00B050"/>
                </a:solidFill>
              </a:rPr>
              <a:t>外部载体、内部载体</a:t>
            </a:r>
            <a:endParaRPr lang="en-US" altLang="zh-CN" dirty="0">
              <a:solidFill>
                <a:srgbClr val="00B050"/>
              </a:solidFill>
            </a:endParaRPr>
          </a:p>
          <a:p>
            <a:r>
              <a:rPr lang="zh-CN" altLang="en-US" dirty="0">
                <a:solidFill>
                  <a:srgbClr val="00B050"/>
                </a:solidFill>
              </a:rPr>
              <a:t>证据事实</a:t>
            </a:r>
            <a:r>
              <a:rPr lang="zh-CN" altLang="en-US" dirty="0"/>
              <a:t>：证据载体所揭示或说明的事实信息</a:t>
            </a:r>
            <a:endParaRPr lang="en-US" altLang="zh-CN" dirty="0">
              <a:solidFill>
                <a:srgbClr val="00B050"/>
              </a:solidFill>
            </a:endParaRPr>
          </a:p>
          <a:p>
            <a:r>
              <a:rPr lang="zh-CN" altLang="en-US" dirty="0">
                <a:solidFill>
                  <a:srgbClr val="00B050"/>
                </a:solidFill>
              </a:rPr>
              <a:t>从“证据载体”到“证据事实”、到“要件事实”、到“待证事实”、到“定案事实”</a:t>
            </a:r>
          </a:p>
        </p:txBody>
      </p:sp>
    </p:spTree>
    <p:extLst>
      <p:ext uri="{BB962C8B-B14F-4D97-AF65-F5344CB8AC3E}">
        <p14:creationId xmlns:p14="http://schemas.microsoft.com/office/powerpoint/2010/main" val="22759952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467545" y="1131591"/>
          <a:ext cx="6336704" cy="3384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直接箭头连接符 6"/>
          <p:cNvCxnSpPr/>
          <p:nvPr/>
        </p:nvCxnSpPr>
        <p:spPr bwMode="auto">
          <a:xfrm>
            <a:off x="6426248" y="1303054"/>
            <a:ext cx="0" cy="2976557"/>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6" name="矩形 5"/>
          <p:cNvSpPr/>
          <p:nvPr/>
        </p:nvSpPr>
        <p:spPr>
          <a:xfrm>
            <a:off x="1595443" y="522318"/>
            <a:ext cx="2830169" cy="425950"/>
          </a:xfrm>
          <a:prstGeom prst="rect">
            <a:avLst/>
          </a:prstGeom>
        </p:spPr>
        <p:txBody>
          <a:bodyPr wrap="square">
            <a:spAutoFit/>
          </a:bodyPr>
          <a:lstStyle/>
          <a:p>
            <a:r>
              <a:rPr lang="zh-CN" altLang="zh-CN" sz="2168" b="1" dirty="0"/>
              <a:t>“</a:t>
            </a:r>
            <a:r>
              <a:rPr lang="zh-CN" altLang="zh-CN" sz="2168" b="1" dirty="0">
                <a:solidFill>
                  <a:srgbClr val="00B050"/>
                </a:solidFill>
              </a:rPr>
              <a:t>洛卡德交换原则</a:t>
            </a:r>
            <a:r>
              <a:rPr lang="zh-CN" altLang="zh-CN" sz="2168" b="1" dirty="0"/>
              <a:t>”</a:t>
            </a:r>
            <a:endParaRPr lang="zh-CN" altLang="en-US" sz="2168" b="1" dirty="0"/>
          </a:p>
        </p:txBody>
      </p:sp>
      <p:sp>
        <p:nvSpPr>
          <p:cNvPr id="8" name="上弧形箭头 7"/>
          <p:cNvSpPr/>
          <p:nvPr/>
        </p:nvSpPr>
        <p:spPr bwMode="auto">
          <a:xfrm>
            <a:off x="6719024" y="2669342"/>
            <a:ext cx="439164" cy="439164"/>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1964" tIns="30982" rIns="61964" bIns="30982" numCol="1" rtlCol="0" anchor="t" anchorCtr="0" compatLnSpc="1">
            <a:prstTxWarp prst="textNoShape">
              <a:avLst/>
            </a:prstTxWarp>
          </a:bodyPr>
          <a:lstStyle/>
          <a:p>
            <a:pPr defTabSz="619582"/>
            <a:endParaRPr lang="zh-CN" altLang="en-US" sz="122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C6A617-8AD3-CBB9-A71F-35F32F20E77C}"/>
              </a:ext>
            </a:extLst>
          </p:cNvPr>
          <p:cNvSpPr>
            <a:spLocks noGrp="1"/>
          </p:cNvSpPr>
          <p:nvPr>
            <p:ph type="title"/>
          </p:nvPr>
        </p:nvSpPr>
        <p:spPr/>
        <p:txBody>
          <a:bodyPr>
            <a:normAutofit/>
          </a:bodyPr>
          <a:lstStyle/>
          <a:p>
            <a:r>
              <a:rPr lang="zh-CN" altLang="en-US" sz="2400" dirty="0">
                <a:solidFill>
                  <a:srgbClr val="FF0000"/>
                </a:solidFill>
              </a:rPr>
              <a:t>两大法系民事证据法的区别：</a:t>
            </a:r>
          </a:p>
        </p:txBody>
      </p:sp>
      <p:graphicFrame>
        <p:nvGraphicFramePr>
          <p:cNvPr id="4" name="表格 4">
            <a:extLst>
              <a:ext uri="{FF2B5EF4-FFF2-40B4-BE49-F238E27FC236}">
                <a16:creationId xmlns:a16="http://schemas.microsoft.com/office/drawing/2014/main" id="{D12D6912-212F-9429-F8BE-F72FDCC2591F}"/>
              </a:ext>
            </a:extLst>
          </p:cNvPr>
          <p:cNvGraphicFramePr>
            <a:graphicFrameLocks noGrp="1"/>
          </p:cNvGraphicFramePr>
          <p:nvPr>
            <p:ph idx="1"/>
          </p:nvPr>
        </p:nvGraphicFramePr>
        <p:xfrm>
          <a:off x="395288" y="1635125"/>
          <a:ext cx="6697662" cy="3302000"/>
        </p:xfrm>
        <a:graphic>
          <a:graphicData uri="http://schemas.openxmlformats.org/drawingml/2006/table">
            <a:tbl>
              <a:tblPr firstRow="1" bandRow="1">
                <a:tableStyleId>{5C22544A-7EE6-4342-B048-85BDC9FD1C3A}</a:tableStyleId>
              </a:tblPr>
              <a:tblGrid>
                <a:gridCol w="1152376">
                  <a:extLst>
                    <a:ext uri="{9D8B030D-6E8A-4147-A177-3AD203B41FA5}">
                      <a16:colId xmlns:a16="http://schemas.microsoft.com/office/drawing/2014/main" val="2832396399"/>
                    </a:ext>
                  </a:extLst>
                </a:gridCol>
                <a:gridCol w="2736304">
                  <a:extLst>
                    <a:ext uri="{9D8B030D-6E8A-4147-A177-3AD203B41FA5}">
                      <a16:colId xmlns:a16="http://schemas.microsoft.com/office/drawing/2014/main" val="969467243"/>
                    </a:ext>
                  </a:extLst>
                </a:gridCol>
                <a:gridCol w="2808982">
                  <a:extLst>
                    <a:ext uri="{9D8B030D-6E8A-4147-A177-3AD203B41FA5}">
                      <a16:colId xmlns:a16="http://schemas.microsoft.com/office/drawing/2014/main" val="1360679702"/>
                    </a:ext>
                  </a:extLst>
                </a:gridCol>
              </a:tblGrid>
              <a:tr h="370840">
                <a:tc>
                  <a:txBody>
                    <a:bodyPr/>
                    <a:lstStyle/>
                    <a:p>
                      <a:endParaRPr lang="zh-CN" altLang="en-US"/>
                    </a:p>
                  </a:txBody>
                  <a:tcPr/>
                </a:tc>
                <a:tc>
                  <a:txBody>
                    <a:bodyPr/>
                    <a:lstStyle/>
                    <a:p>
                      <a:r>
                        <a:rPr lang="zh-CN" altLang="en-US" dirty="0"/>
                        <a:t>英美法系</a:t>
                      </a:r>
                    </a:p>
                  </a:txBody>
                  <a:tcPr/>
                </a:tc>
                <a:tc>
                  <a:txBody>
                    <a:bodyPr/>
                    <a:lstStyle/>
                    <a:p>
                      <a:r>
                        <a:rPr lang="zh-CN" altLang="en-US" dirty="0"/>
                        <a:t>大陆法系</a:t>
                      </a:r>
                    </a:p>
                  </a:txBody>
                  <a:tcPr/>
                </a:tc>
                <a:extLst>
                  <a:ext uri="{0D108BD9-81ED-4DB2-BD59-A6C34878D82A}">
                    <a16:rowId xmlns:a16="http://schemas.microsoft.com/office/drawing/2014/main" val="1155024680"/>
                  </a:ext>
                </a:extLst>
              </a:tr>
              <a:tr h="370840">
                <a:tc>
                  <a:txBody>
                    <a:bodyPr/>
                    <a:lstStyle/>
                    <a:p>
                      <a:r>
                        <a:rPr lang="en-US" altLang="zh-CN" dirty="0"/>
                        <a:t>1</a:t>
                      </a:r>
                      <a:r>
                        <a:rPr lang="zh-CN" altLang="en-US" dirty="0"/>
                        <a:t>三大诉讼区别</a:t>
                      </a:r>
                    </a:p>
                  </a:txBody>
                  <a:tcPr/>
                </a:tc>
                <a:tc>
                  <a:txBody>
                    <a:bodyPr/>
                    <a:lstStyle/>
                    <a:p>
                      <a:r>
                        <a:rPr lang="zh-CN" altLang="en-US" dirty="0"/>
                        <a:t>不在意三大诉讼的区别，统一适用</a:t>
                      </a:r>
                    </a:p>
                  </a:txBody>
                  <a:tcPr/>
                </a:tc>
                <a:tc>
                  <a:txBody>
                    <a:bodyPr/>
                    <a:lstStyle/>
                    <a:p>
                      <a:r>
                        <a:rPr lang="zh-CN" altLang="en-US" dirty="0"/>
                        <a:t>重视公法与私法的区别，依附于三大实体法</a:t>
                      </a:r>
                    </a:p>
                  </a:txBody>
                  <a:tcPr/>
                </a:tc>
                <a:extLst>
                  <a:ext uri="{0D108BD9-81ED-4DB2-BD59-A6C34878D82A}">
                    <a16:rowId xmlns:a16="http://schemas.microsoft.com/office/drawing/2014/main" val="2684006268"/>
                  </a:ext>
                </a:extLst>
              </a:tr>
              <a:tr h="370840">
                <a:tc>
                  <a:txBody>
                    <a:bodyPr/>
                    <a:lstStyle/>
                    <a:p>
                      <a:r>
                        <a:rPr lang="en-US" altLang="zh-CN" dirty="0"/>
                        <a:t>2</a:t>
                      </a:r>
                      <a:r>
                        <a:rPr lang="zh-CN" altLang="en-US" dirty="0"/>
                        <a:t>法典</a:t>
                      </a:r>
                    </a:p>
                  </a:txBody>
                  <a:tcPr/>
                </a:tc>
                <a:tc>
                  <a:txBody>
                    <a:bodyPr/>
                    <a:lstStyle/>
                    <a:p>
                      <a:r>
                        <a:rPr lang="zh-CN" altLang="en-US" dirty="0"/>
                        <a:t>大多成文法</a:t>
                      </a:r>
                    </a:p>
                  </a:txBody>
                  <a:tcPr/>
                </a:tc>
                <a:tc>
                  <a:txBody>
                    <a:bodyPr/>
                    <a:lstStyle/>
                    <a:p>
                      <a:r>
                        <a:rPr lang="zh-CN" altLang="en-US" dirty="0"/>
                        <a:t>三大诉讼法中</a:t>
                      </a:r>
                    </a:p>
                  </a:txBody>
                  <a:tcPr/>
                </a:tc>
                <a:extLst>
                  <a:ext uri="{0D108BD9-81ED-4DB2-BD59-A6C34878D82A}">
                    <a16:rowId xmlns:a16="http://schemas.microsoft.com/office/drawing/2014/main" val="749716403"/>
                  </a:ext>
                </a:extLst>
              </a:tr>
              <a:tr h="370840">
                <a:tc>
                  <a:txBody>
                    <a:bodyPr/>
                    <a:lstStyle/>
                    <a:p>
                      <a:r>
                        <a:rPr lang="en-US" altLang="zh-CN" dirty="0"/>
                        <a:t>3</a:t>
                      </a:r>
                      <a:r>
                        <a:rPr lang="zh-CN" altLang="en-US" dirty="0"/>
                        <a:t>证人制度</a:t>
                      </a:r>
                    </a:p>
                  </a:txBody>
                  <a:tcPr/>
                </a:tc>
                <a:tc>
                  <a:txBody>
                    <a:bodyPr/>
                    <a:lstStyle/>
                    <a:p>
                      <a:r>
                        <a:rPr lang="zh-CN" altLang="en-US" dirty="0"/>
                        <a:t>人证是证据之王，其他证据都借助证言的形式呈现</a:t>
                      </a:r>
                    </a:p>
                  </a:txBody>
                  <a:tcPr/>
                </a:tc>
                <a:tc>
                  <a:txBody>
                    <a:bodyPr/>
                    <a:lstStyle/>
                    <a:p>
                      <a:r>
                        <a:rPr lang="zh-CN" altLang="en-US" dirty="0"/>
                        <a:t>书证是证据之王</a:t>
                      </a:r>
                    </a:p>
                  </a:txBody>
                  <a:tcPr/>
                </a:tc>
                <a:extLst>
                  <a:ext uri="{0D108BD9-81ED-4DB2-BD59-A6C34878D82A}">
                    <a16:rowId xmlns:a16="http://schemas.microsoft.com/office/drawing/2014/main" val="1251743801"/>
                  </a:ext>
                </a:extLst>
              </a:tr>
              <a:tr h="370840">
                <a:tc>
                  <a:txBody>
                    <a:bodyPr/>
                    <a:lstStyle/>
                    <a:p>
                      <a:r>
                        <a:rPr lang="en-US" altLang="zh-CN" dirty="0"/>
                        <a:t>4</a:t>
                      </a:r>
                      <a:r>
                        <a:rPr lang="zh-CN" altLang="en-US" dirty="0"/>
                        <a:t>证据开示</a:t>
                      </a:r>
                    </a:p>
                  </a:txBody>
                  <a:tcPr/>
                </a:tc>
                <a:tc>
                  <a:txBody>
                    <a:bodyPr/>
                    <a:lstStyle/>
                    <a:p>
                      <a:r>
                        <a:rPr lang="zh-CN" altLang="en-US" dirty="0"/>
                        <a:t>注重庭前对证据的开示</a:t>
                      </a:r>
                    </a:p>
                  </a:txBody>
                  <a:tcPr/>
                </a:tc>
                <a:tc>
                  <a:txBody>
                    <a:bodyPr/>
                    <a:lstStyle/>
                    <a:p>
                      <a:r>
                        <a:rPr lang="zh-CN" altLang="en-US" dirty="0"/>
                        <a:t>庭审中，法官主持</a:t>
                      </a:r>
                    </a:p>
                  </a:txBody>
                  <a:tcPr/>
                </a:tc>
                <a:extLst>
                  <a:ext uri="{0D108BD9-81ED-4DB2-BD59-A6C34878D82A}">
                    <a16:rowId xmlns:a16="http://schemas.microsoft.com/office/drawing/2014/main" val="16788507"/>
                  </a:ext>
                </a:extLst>
              </a:tr>
              <a:tr h="370840">
                <a:tc>
                  <a:txBody>
                    <a:bodyPr/>
                    <a:lstStyle/>
                    <a:p>
                      <a:r>
                        <a:rPr lang="en-US" altLang="zh-CN" dirty="0"/>
                        <a:t>5</a:t>
                      </a:r>
                      <a:r>
                        <a:rPr lang="zh-CN" altLang="en-US" dirty="0"/>
                        <a:t>内容</a:t>
                      </a:r>
                    </a:p>
                  </a:txBody>
                  <a:tcPr/>
                </a:tc>
                <a:tc>
                  <a:txBody>
                    <a:bodyPr/>
                    <a:lstStyle/>
                    <a:p>
                      <a:r>
                        <a:rPr lang="zh-CN" altLang="en-US" dirty="0"/>
                        <a:t>强调开采性，对相关性规定，复杂的排除规则</a:t>
                      </a:r>
                    </a:p>
                  </a:txBody>
                  <a:tcPr/>
                </a:tc>
                <a:tc>
                  <a:txBody>
                    <a:bodyPr/>
                    <a:lstStyle/>
                    <a:p>
                      <a:r>
                        <a:rPr lang="zh-CN" altLang="en-US" dirty="0"/>
                        <a:t>不对相关性规定，自由心证</a:t>
                      </a:r>
                    </a:p>
                  </a:txBody>
                  <a:tcPr/>
                </a:tc>
                <a:extLst>
                  <a:ext uri="{0D108BD9-81ED-4DB2-BD59-A6C34878D82A}">
                    <a16:rowId xmlns:a16="http://schemas.microsoft.com/office/drawing/2014/main" val="672618319"/>
                  </a:ext>
                </a:extLst>
              </a:tr>
            </a:tbl>
          </a:graphicData>
        </a:graphic>
      </p:graphicFrame>
    </p:spTree>
    <p:extLst>
      <p:ext uri="{BB962C8B-B14F-4D97-AF65-F5344CB8AC3E}">
        <p14:creationId xmlns:p14="http://schemas.microsoft.com/office/powerpoint/2010/main" val="1732291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solidFill>
                  <a:srgbClr val="FF0000"/>
                </a:solidFill>
              </a:rPr>
              <a:t>“清末四大奇案”</a:t>
            </a:r>
            <a:r>
              <a:rPr lang="zh-CN" altLang="en-US" dirty="0"/>
              <a:t>之一</a:t>
            </a:r>
          </a:p>
        </p:txBody>
      </p:sp>
      <p:sp>
        <p:nvSpPr>
          <p:cNvPr id="3" name="内容占位符 2"/>
          <p:cNvSpPr>
            <a:spLocks noGrp="1"/>
          </p:cNvSpPr>
          <p:nvPr>
            <p:ph idx="1"/>
          </p:nvPr>
        </p:nvSpPr>
        <p:spPr/>
        <p:txBody>
          <a:bodyPr/>
          <a:lstStyle/>
          <a:p>
            <a:r>
              <a:rPr lang="zh-CN" altLang="en-US" dirty="0"/>
              <a:t>杨乃武</a:t>
            </a:r>
            <a:r>
              <a:rPr lang="zh-CN" altLang="en-US" baseline="30000" dirty="0"/>
              <a:t> </a:t>
            </a:r>
            <a:r>
              <a:rPr lang="zh-CN" altLang="en-US" dirty="0"/>
              <a:t>（</a:t>
            </a:r>
            <a:r>
              <a:rPr lang="en-US" altLang="zh-CN" dirty="0"/>
              <a:t>1841—1914</a:t>
            </a:r>
            <a:r>
              <a:rPr lang="zh-CN" altLang="en-US" dirty="0"/>
              <a:t>），男，字书勋，一字子钊，因排行老二，人称杨二先生。浙江</a:t>
            </a:r>
            <a:r>
              <a:rPr lang="zh-CN" altLang="en-US" dirty="0">
                <a:hlinkClick r:id="rId2"/>
              </a:rPr>
              <a:t>余杭</a:t>
            </a:r>
            <a:r>
              <a:rPr lang="zh-CN" altLang="en-US" dirty="0"/>
              <a:t>人。</a:t>
            </a:r>
            <a:r>
              <a:rPr lang="zh-CN" altLang="en-US" dirty="0">
                <a:hlinkClick r:id="rId3"/>
              </a:rPr>
              <a:t>同治</a:t>
            </a:r>
            <a:r>
              <a:rPr lang="zh-CN" altLang="en-US" dirty="0"/>
              <a:t>年间的</a:t>
            </a:r>
            <a:r>
              <a:rPr lang="zh-CN" altLang="en-US" dirty="0">
                <a:hlinkClick r:id="rId4"/>
              </a:rPr>
              <a:t>举人</a:t>
            </a:r>
            <a:r>
              <a:rPr lang="zh-CN" altLang="en-US" dirty="0"/>
              <a:t>。</a:t>
            </a:r>
            <a:r>
              <a:rPr lang="en-US" altLang="zh-CN" dirty="0"/>
              <a:t>1873</a:t>
            </a:r>
            <a:r>
              <a:rPr lang="zh-CN" altLang="en-US" dirty="0"/>
              <a:t>年被诬陷与</a:t>
            </a:r>
            <a:r>
              <a:rPr lang="zh-CN" altLang="en-US" dirty="0">
                <a:hlinkClick r:id="rId5"/>
              </a:rPr>
              <a:t>毕秀姑</a:t>
            </a:r>
            <a:r>
              <a:rPr lang="zh-CN" altLang="en-US" dirty="0"/>
              <a:t>（外号小白菜）通奸杀夫，在刑询逼供后认罪，身陷死牢，含冤莫雪。</a:t>
            </a:r>
            <a:endParaRPr lang="en-US" altLang="zh-CN" dirty="0"/>
          </a:p>
          <a:p>
            <a:r>
              <a:rPr lang="zh-CN" altLang="en-US" dirty="0"/>
              <a:t>后由于</a:t>
            </a:r>
            <a:r>
              <a:rPr lang="en-US" altLang="zh-CN" dirty="0"/>
              <a:t>《</a:t>
            </a:r>
            <a:r>
              <a:rPr lang="zh-CN" altLang="en-US" dirty="0"/>
              <a:t>申报</a:t>
            </a:r>
            <a:r>
              <a:rPr lang="en-US" altLang="zh-CN" dirty="0"/>
              <a:t>》</a:t>
            </a:r>
            <a:r>
              <a:rPr lang="zh-CN" altLang="en-US" dirty="0"/>
              <a:t>数次深入采访使此案惊动京师，在数次更审后虽还予清白，然而两人受尽酷刑折磨的悲惨遭遇仍令人不胜唏嘘。此案后被人编为戏曲、评弹、电影、电视剧</a:t>
            </a:r>
            <a:r>
              <a:rPr lang="en-US" altLang="zh-CN" dirty="0"/>
              <a:t>《</a:t>
            </a:r>
            <a:r>
              <a:rPr lang="zh-CN" altLang="en-US" dirty="0"/>
              <a:t>杨乃武与小白菜</a:t>
            </a:r>
            <a:r>
              <a:rPr lang="en-US" altLang="zh-CN" dirty="0"/>
              <a:t>》</a:t>
            </a:r>
            <a:r>
              <a:rPr lang="zh-CN" altLang="en-US" dirty="0"/>
              <a:t>及长篇小说</a:t>
            </a:r>
            <a:r>
              <a:rPr lang="en-US" altLang="zh-CN" dirty="0"/>
              <a:t>《</a:t>
            </a:r>
            <a:r>
              <a:rPr lang="zh-CN" altLang="en-US" dirty="0"/>
              <a:t>劫后余生</a:t>
            </a:r>
            <a:r>
              <a:rPr lang="en-US" altLang="zh-CN" dirty="0"/>
              <a:t>》</a:t>
            </a:r>
            <a:r>
              <a:rPr lang="zh-CN" altLang="en-US" dirty="0"/>
              <a:t>，流传甚广。该案被称为“</a:t>
            </a:r>
            <a:r>
              <a:rPr lang="zh-CN" altLang="en-US" dirty="0">
                <a:hlinkClick r:id="rId6"/>
              </a:rPr>
              <a:t>清末四大奇案</a:t>
            </a:r>
            <a:r>
              <a:rPr lang="zh-CN" altLang="en-US" dirty="0"/>
              <a:t>”之一。</a:t>
            </a:r>
          </a:p>
        </p:txBody>
      </p:sp>
    </p:spTree>
    <p:extLst>
      <p:ext uri="{BB962C8B-B14F-4D97-AF65-F5344CB8AC3E}">
        <p14:creationId xmlns:p14="http://schemas.microsoft.com/office/powerpoint/2010/main" val="1484210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5FE5F7-E63E-8E46-0F59-D730C908D2DE}"/>
              </a:ext>
            </a:extLst>
          </p:cNvPr>
          <p:cNvSpPr>
            <a:spLocks noGrp="1"/>
          </p:cNvSpPr>
          <p:nvPr>
            <p:ph type="title"/>
          </p:nvPr>
        </p:nvSpPr>
        <p:spPr/>
        <p:txBody>
          <a:bodyPr/>
          <a:lstStyle/>
          <a:p>
            <a:r>
              <a:rPr lang="zh-CN" altLang="en-US" dirty="0">
                <a:solidFill>
                  <a:srgbClr val="00B0F0"/>
                </a:solidFill>
              </a:rPr>
              <a:t>四、证明观的转变</a:t>
            </a:r>
          </a:p>
        </p:txBody>
      </p:sp>
      <p:sp>
        <p:nvSpPr>
          <p:cNvPr id="3" name="内容占位符 2">
            <a:extLst>
              <a:ext uri="{FF2B5EF4-FFF2-40B4-BE49-F238E27FC236}">
                <a16:creationId xmlns:a16="http://schemas.microsoft.com/office/drawing/2014/main" id="{71B2EFCD-61D8-D699-D32C-6567618C3BD3}"/>
              </a:ext>
            </a:extLst>
          </p:cNvPr>
          <p:cNvSpPr>
            <a:spLocks noGrp="1"/>
          </p:cNvSpPr>
          <p:nvPr>
            <p:ph idx="1"/>
          </p:nvPr>
        </p:nvSpPr>
        <p:spPr/>
        <p:txBody>
          <a:bodyPr>
            <a:normAutofit lnSpcReduction="10000"/>
          </a:bodyPr>
          <a:lstStyle/>
          <a:p>
            <a:endParaRPr lang="en-US" altLang="zh-CN" sz="1800" dirty="0">
              <a:effectLst/>
              <a:latin typeface="Times New Roman" panose="02020603050405020304" pitchFamily="18" charset="0"/>
              <a:ea typeface="宋体" panose="02010600030101010101" pitchFamily="2" charset="-122"/>
            </a:endParaRPr>
          </a:p>
          <a:p>
            <a:r>
              <a:rPr lang="zh-CN" altLang="zh-CN" sz="1800" dirty="0">
                <a:solidFill>
                  <a:srgbClr val="FFC000"/>
                </a:solidFill>
                <a:effectLst/>
                <a:latin typeface="Times New Roman" panose="02020603050405020304" pitchFamily="18" charset="0"/>
                <a:ea typeface="宋体" panose="02010600030101010101" pitchFamily="2" charset="-122"/>
              </a:rPr>
              <a:t>（</a:t>
            </a:r>
            <a:r>
              <a:rPr lang="zh-CN" altLang="en-US" sz="1800" dirty="0">
                <a:solidFill>
                  <a:srgbClr val="FFC000"/>
                </a:solidFill>
                <a:effectLst/>
                <a:latin typeface="Times New Roman" panose="02020603050405020304" pitchFamily="18" charset="0"/>
                <a:ea typeface="宋体" panose="02010600030101010101" pitchFamily="2" charset="-122"/>
              </a:rPr>
              <a:t>一</a:t>
            </a:r>
            <a:r>
              <a:rPr lang="zh-CN" altLang="zh-CN" sz="1800" dirty="0">
                <a:solidFill>
                  <a:srgbClr val="FFC000"/>
                </a:solidFill>
                <a:effectLst/>
                <a:latin typeface="Times New Roman" panose="02020603050405020304" pitchFamily="18" charset="0"/>
                <a:ea typeface="宋体" panose="02010600030101010101" pitchFamily="2" charset="-122"/>
              </a:rPr>
              <a:t>）从偏重实体的公正观转向实体和程序并重的公正观</a:t>
            </a:r>
          </a:p>
          <a:p>
            <a:r>
              <a:rPr lang="zh-CN" altLang="zh-CN" sz="1800" dirty="0">
                <a:solidFill>
                  <a:srgbClr val="FFC000"/>
                </a:solidFill>
                <a:effectLst/>
                <a:latin typeface="Times New Roman" panose="02020603050405020304" pitchFamily="18" charset="0"/>
                <a:ea typeface="宋体" panose="02010600030101010101" pitchFamily="2" charset="-122"/>
              </a:rPr>
              <a:t>（二）从长官至上的司法观转向法律至上的司法观</a:t>
            </a:r>
          </a:p>
          <a:p>
            <a:r>
              <a:rPr lang="zh-CN" altLang="zh-CN" sz="1800" dirty="0">
                <a:solidFill>
                  <a:srgbClr val="00B050"/>
                </a:solidFill>
                <a:effectLst/>
                <a:latin typeface="Times New Roman" panose="02020603050405020304" pitchFamily="18" charset="0"/>
                <a:ea typeface="宋体" panose="02010600030101010101" pitchFamily="2" charset="-122"/>
              </a:rPr>
              <a:t>（</a:t>
            </a:r>
            <a:r>
              <a:rPr lang="zh-CN" altLang="en-US" sz="1800" dirty="0">
                <a:solidFill>
                  <a:srgbClr val="00B050"/>
                </a:solidFill>
                <a:effectLst/>
                <a:latin typeface="Times New Roman" panose="02020603050405020304" pitchFamily="18" charset="0"/>
                <a:ea typeface="宋体" panose="02010600030101010101" pitchFamily="2" charset="-122"/>
              </a:rPr>
              <a:t>三</a:t>
            </a:r>
            <a:r>
              <a:rPr lang="zh-CN" altLang="zh-CN" sz="1800" dirty="0">
                <a:solidFill>
                  <a:srgbClr val="00B050"/>
                </a:solidFill>
                <a:effectLst/>
                <a:latin typeface="Times New Roman" panose="02020603050405020304" pitchFamily="18" charset="0"/>
                <a:ea typeface="宋体" panose="02010600030101010101" pitchFamily="2" charset="-122"/>
              </a:rPr>
              <a:t>）从一元片面的价值观转向多元平衡的价值观</a:t>
            </a:r>
          </a:p>
          <a:p>
            <a:r>
              <a:rPr lang="zh-CN" altLang="zh-CN" sz="1800" dirty="0">
                <a:solidFill>
                  <a:srgbClr val="FFC000"/>
                </a:solidFill>
                <a:effectLst/>
                <a:latin typeface="Times New Roman" panose="02020603050405020304" pitchFamily="18" charset="0"/>
                <a:ea typeface="宋体" panose="02010600030101010101" pitchFamily="2" charset="-122"/>
              </a:rPr>
              <a:t>（</a:t>
            </a:r>
            <a:r>
              <a:rPr lang="zh-CN" altLang="en-US" sz="1800" dirty="0">
                <a:solidFill>
                  <a:srgbClr val="FFC000"/>
                </a:solidFill>
                <a:effectLst/>
                <a:latin typeface="Times New Roman" panose="02020603050405020304" pitchFamily="18" charset="0"/>
                <a:ea typeface="宋体" panose="02010600030101010101" pitchFamily="2" charset="-122"/>
              </a:rPr>
              <a:t>四</a:t>
            </a:r>
            <a:r>
              <a:rPr lang="zh-CN" altLang="zh-CN" sz="1800" dirty="0">
                <a:solidFill>
                  <a:srgbClr val="FFC000"/>
                </a:solidFill>
                <a:effectLst/>
                <a:latin typeface="Times New Roman" panose="02020603050405020304" pitchFamily="18" charset="0"/>
                <a:ea typeface="宋体" panose="02010600030101010101" pitchFamily="2" charset="-122"/>
              </a:rPr>
              <a:t>）从查明事实的办案观转向证明事实的办案观</a:t>
            </a:r>
          </a:p>
          <a:p>
            <a:r>
              <a:rPr lang="zh-CN" altLang="zh-CN" sz="1800" dirty="0">
                <a:solidFill>
                  <a:srgbClr val="FFC000"/>
                </a:solidFill>
                <a:effectLst/>
                <a:latin typeface="Times New Roman" panose="02020603050405020304" pitchFamily="18" charset="0"/>
                <a:ea typeface="宋体" panose="02010600030101010101" pitchFamily="2" charset="-122"/>
              </a:rPr>
              <a:t>（</a:t>
            </a:r>
            <a:r>
              <a:rPr lang="zh-CN" altLang="en-US" sz="1800" dirty="0">
                <a:solidFill>
                  <a:srgbClr val="FFC000"/>
                </a:solidFill>
                <a:effectLst/>
                <a:latin typeface="Times New Roman" panose="02020603050405020304" pitchFamily="18" charset="0"/>
                <a:ea typeface="宋体" panose="02010600030101010101" pitchFamily="2" charset="-122"/>
              </a:rPr>
              <a:t>五</a:t>
            </a:r>
            <a:r>
              <a:rPr lang="zh-CN" altLang="zh-CN" sz="1800" dirty="0">
                <a:solidFill>
                  <a:srgbClr val="FFC000"/>
                </a:solidFill>
                <a:effectLst/>
                <a:latin typeface="Times New Roman" panose="02020603050405020304" pitchFamily="18" charset="0"/>
                <a:ea typeface="宋体" panose="02010600030101010101" pitchFamily="2" charset="-122"/>
              </a:rPr>
              <a:t>）从侦查中心的程序观转向审判中心的程序观</a:t>
            </a:r>
          </a:p>
          <a:p>
            <a:r>
              <a:rPr lang="zh-CN" altLang="zh-CN" sz="1800" dirty="0">
                <a:solidFill>
                  <a:srgbClr val="FFC000"/>
                </a:solidFill>
                <a:effectLst/>
                <a:latin typeface="Times New Roman" panose="02020603050405020304" pitchFamily="18" charset="0"/>
                <a:ea typeface="宋体" panose="02010600030101010101" pitchFamily="2" charset="-122"/>
              </a:rPr>
              <a:t>（</a:t>
            </a:r>
            <a:r>
              <a:rPr lang="zh-CN" altLang="en-US" sz="1800" dirty="0">
                <a:solidFill>
                  <a:srgbClr val="FFC000"/>
                </a:solidFill>
                <a:effectLst/>
                <a:latin typeface="Times New Roman" panose="02020603050405020304" pitchFamily="18" charset="0"/>
                <a:ea typeface="宋体" panose="02010600030101010101" pitchFamily="2" charset="-122"/>
              </a:rPr>
              <a:t>六</a:t>
            </a:r>
            <a:r>
              <a:rPr lang="zh-CN" altLang="zh-CN" sz="1800" dirty="0">
                <a:solidFill>
                  <a:srgbClr val="FFC000"/>
                </a:solidFill>
                <a:effectLst/>
                <a:latin typeface="Times New Roman" panose="02020603050405020304" pitchFamily="18" charset="0"/>
                <a:ea typeface="宋体" panose="02010600030101010101" pitchFamily="2" charset="-122"/>
              </a:rPr>
              <a:t>）从军事斗争的执法观转向文明公正的执法观</a:t>
            </a:r>
          </a:p>
          <a:p>
            <a:r>
              <a:rPr lang="zh-CN" altLang="zh-CN" sz="1800" dirty="0">
                <a:solidFill>
                  <a:srgbClr val="00B050"/>
                </a:solidFill>
                <a:effectLst/>
                <a:latin typeface="Times New Roman" panose="02020603050405020304" pitchFamily="18" charset="0"/>
                <a:ea typeface="宋体" panose="02010600030101010101" pitchFamily="2" charset="-122"/>
              </a:rPr>
              <a:t>（</a:t>
            </a:r>
            <a:r>
              <a:rPr lang="zh-CN" altLang="en-US" sz="1800" dirty="0">
                <a:solidFill>
                  <a:srgbClr val="00B050"/>
                </a:solidFill>
                <a:effectLst/>
                <a:latin typeface="Times New Roman" panose="02020603050405020304" pitchFamily="18" charset="0"/>
                <a:ea typeface="宋体" panose="02010600030101010101" pitchFamily="2" charset="-122"/>
              </a:rPr>
              <a:t>七</a:t>
            </a:r>
            <a:r>
              <a:rPr lang="zh-CN" altLang="zh-CN" sz="1800" dirty="0">
                <a:solidFill>
                  <a:srgbClr val="00B050"/>
                </a:solidFill>
                <a:effectLst/>
                <a:latin typeface="Times New Roman" panose="02020603050405020304" pitchFamily="18" charset="0"/>
                <a:ea typeface="宋体" panose="02010600030101010101" pitchFamily="2" charset="-122"/>
              </a:rPr>
              <a:t>）从偏重证明效力的证据观转向强调证据能力的证据观</a:t>
            </a:r>
            <a:endParaRPr lang="en-US" altLang="zh-CN" sz="1800" dirty="0">
              <a:solidFill>
                <a:srgbClr val="00B050"/>
              </a:solidFill>
              <a:effectLst/>
              <a:latin typeface="Times New Roman" panose="02020603050405020304" pitchFamily="18" charset="0"/>
              <a:ea typeface="宋体" panose="02010600030101010101" pitchFamily="2" charset="-122"/>
            </a:endParaRPr>
          </a:p>
          <a:p>
            <a:r>
              <a:rPr lang="zh-CN" altLang="en-US" sz="1800" dirty="0">
                <a:solidFill>
                  <a:srgbClr val="FFC000"/>
                </a:solidFill>
                <a:latin typeface="Times New Roman" panose="02020603050405020304" pitchFamily="18" charset="0"/>
                <a:ea typeface="宋体" panose="02010600030101010101" pitchFamily="2" charset="-122"/>
              </a:rPr>
              <a:t>（八）从严格控制到完全自由，又到适当控制</a:t>
            </a:r>
            <a:endParaRPr lang="en-US" altLang="zh-CN" sz="1800" dirty="0">
              <a:solidFill>
                <a:srgbClr val="FFC000"/>
              </a:solidFill>
              <a:latin typeface="Times New Roman" panose="02020603050405020304" pitchFamily="18" charset="0"/>
              <a:ea typeface="宋体" panose="02010600030101010101" pitchFamily="2" charset="-122"/>
            </a:endParaRPr>
          </a:p>
          <a:p>
            <a:r>
              <a:rPr lang="zh-CN" altLang="en-US" sz="1800" dirty="0">
                <a:solidFill>
                  <a:srgbClr val="FFC000"/>
                </a:solidFill>
                <a:effectLst/>
                <a:latin typeface="Times New Roman" panose="02020603050405020304" pitchFamily="18" charset="0"/>
                <a:ea typeface="宋体" panose="02010600030101010101" pitchFamily="2" charset="-122"/>
              </a:rPr>
              <a:t>（九）证据规则从结构单一到系统化发展</a:t>
            </a:r>
            <a:endParaRPr lang="zh-CN" altLang="zh-CN" sz="1800" dirty="0">
              <a:solidFill>
                <a:srgbClr val="FFC000"/>
              </a:solidFill>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6280870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FE6BF2-9CC4-921B-3727-483B23C06D07}"/>
              </a:ext>
            </a:extLst>
          </p:cNvPr>
          <p:cNvSpPr>
            <a:spLocks noGrp="1"/>
          </p:cNvSpPr>
          <p:nvPr>
            <p:ph type="title"/>
          </p:nvPr>
        </p:nvSpPr>
        <p:spPr/>
        <p:txBody>
          <a:bodyPr/>
          <a:lstStyle/>
          <a:p>
            <a:r>
              <a:rPr lang="zh-CN" altLang="en-US" dirty="0">
                <a:solidFill>
                  <a:srgbClr val="FF0000"/>
                </a:solidFill>
                <a:highlight>
                  <a:srgbClr val="FFFF00"/>
                </a:highlight>
              </a:rPr>
              <a:t>从经济学视角看证据</a:t>
            </a:r>
          </a:p>
        </p:txBody>
      </p:sp>
      <p:sp>
        <p:nvSpPr>
          <p:cNvPr id="3" name="内容占位符 2">
            <a:extLst>
              <a:ext uri="{FF2B5EF4-FFF2-40B4-BE49-F238E27FC236}">
                <a16:creationId xmlns:a16="http://schemas.microsoft.com/office/drawing/2014/main" id="{01120FB3-6692-3061-2386-FB61865EB4EF}"/>
              </a:ext>
            </a:extLst>
          </p:cNvPr>
          <p:cNvSpPr>
            <a:spLocks noGrp="1"/>
          </p:cNvSpPr>
          <p:nvPr>
            <p:ph idx="1"/>
          </p:nvPr>
        </p:nvSpPr>
        <p:spPr/>
        <p:txBody>
          <a:bodyPr>
            <a:normAutofit lnSpcReduction="10000"/>
          </a:bodyPr>
          <a:lstStyle/>
          <a:p>
            <a:r>
              <a:rPr lang="en-US" altLang="zh-CN" dirty="0">
                <a:solidFill>
                  <a:srgbClr val="FF0000"/>
                </a:solidFill>
              </a:rPr>
              <a:t>1.</a:t>
            </a:r>
            <a:r>
              <a:rPr lang="zh-CN" altLang="en-US" dirty="0">
                <a:solidFill>
                  <a:srgbClr val="FF0000"/>
                </a:solidFill>
              </a:rPr>
              <a:t>经济学是理性人的假设，人无所谓善恶，是利益关系。</a:t>
            </a:r>
            <a:endParaRPr lang="en-US" altLang="zh-CN" dirty="0">
              <a:solidFill>
                <a:srgbClr val="FF0000"/>
              </a:solidFill>
            </a:endParaRPr>
          </a:p>
          <a:p>
            <a:r>
              <a:rPr lang="zh-CN" altLang="en-US" dirty="0">
                <a:solidFill>
                  <a:srgbClr val="FF0000"/>
                </a:solidFill>
              </a:rPr>
              <a:t>  经济学是一种选择。选择就是用有限资源去满足什么欲望的决策；</a:t>
            </a:r>
            <a:r>
              <a:rPr lang="zh-CN" altLang="en-US" dirty="0">
                <a:solidFill>
                  <a:srgbClr val="00B0F0"/>
                </a:solidFill>
              </a:rPr>
              <a:t>最好的选择来自理性的比较。</a:t>
            </a:r>
            <a:endParaRPr lang="en-US" altLang="zh-CN" dirty="0">
              <a:solidFill>
                <a:srgbClr val="00B0F0"/>
              </a:solidFill>
            </a:endParaRPr>
          </a:p>
          <a:p>
            <a:r>
              <a:rPr lang="en-US" altLang="zh-CN" dirty="0">
                <a:solidFill>
                  <a:srgbClr val="00B0F0"/>
                </a:solidFill>
              </a:rPr>
              <a:t>  </a:t>
            </a:r>
            <a:r>
              <a:rPr lang="zh-CN" altLang="en-US" dirty="0">
                <a:solidFill>
                  <a:srgbClr val="00B0F0"/>
                </a:solidFill>
              </a:rPr>
              <a:t>经济学是使人幸福的学问，过上清晰思路的生活。</a:t>
            </a:r>
            <a:endParaRPr lang="en-US" altLang="zh-CN" dirty="0">
              <a:solidFill>
                <a:srgbClr val="00B0F0"/>
              </a:solidFill>
            </a:endParaRPr>
          </a:p>
          <a:p>
            <a:r>
              <a:rPr lang="en-US" altLang="zh-CN" dirty="0">
                <a:solidFill>
                  <a:srgbClr val="00B0F0"/>
                </a:solidFill>
              </a:rPr>
              <a:t> </a:t>
            </a:r>
            <a:r>
              <a:rPr lang="zh-CN" altLang="en-US" dirty="0">
                <a:solidFill>
                  <a:srgbClr val="00B050"/>
                </a:solidFill>
              </a:rPr>
              <a:t>经济学是一种生活方式：</a:t>
            </a:r>
            <a:r>
              <a:rPr lang="zh-CN" altLang="en-US" dirty="0"/>
              <a:t>应聘简历，对自己的市场价值打分。</a:t>
            </a:r>
          </a:p>
          <a:p>
            <a:r>
              <a:rPr lang="zh-CN" altLang="en-US" dirty="0"/>
              <a:t>（</a:t>
            </a:r>
            <a:r>
              <a:rPr lang="en-US" altLang="zh-CN" dirty="0"/>
              <a:t>1</a:t>
            </a:r>
            <a:r>
              <a:rPr lang="zh-CN" altLang="en-US" dirty="0"/>
              <a:t>）分蛋糕：利用人性；</a:t>
            </a:r>
            <a:endParaRPr lang="en-US" altLang="zh-CN" dirty="0"/>
          </a:p>
          <a:p>
            <a:r>
              <a:rPr lang="zh-CN" altLang="en-US" dirty="0"/>
              <a:t>（</a:t>
            </a:r>
            <a:r>
              <a:rPr lang="en-US" altLang="zh-CN" dirty="0"/>
              <a:t>2</a:t>
            </a:r>
            <a:r>
              <a:rPr lang="zh-CN" altLang="en-US" dirty="0"/>
              <a:t>）吃苹果的学问：偏好与效用。</a:t>
            </a:r>
            <a:endParaRPr lang="en-US" altLang="zh-CN" dirty="0"/>
          </a:p>
          <a:p>
            <a:r>
              <a:rPr lang="zh-CN" altLang="en-US" dirty="0">
                <a:solidFill>
                  <a:srgbClr val="00B0F0"/>
                </a:solidFill>
              </a:rPr>
              <a:t> </a:t>
            </a:r>
            <a:r>
              <a:rPr lang="en-US" altLang="zh-CN" dirty="0"/>
              <a:t>1</a:t>
            </a:r>
            <a:r>
              <a:rPr lang="zh-CN" altLang="en-US" dirty="0"/>
              <a:t>元钱对于穷人和富人的效应差别。</a:t>
            </a:r>
            <a:endParaRPr lang="en-US" altLang="zh-CN" dirty="0"/>
          </a:p>
          <a:p>
            <a:endParaRPr lang="en-US" altLang="zh-CN" dirty="0"/>
          </a:p>
        </p:txBody>
      </p:sp>
    </p:spTree>
    <p:extLst>
      <p:ext uri="{BB962C8B-B14F-4D97-AF65-F5344CB8AC3E}">
        <p14:creationId xmlns:p14="http://schemas.microsoft.com/office/powerpoint/2010/main" val="33313785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33877A-D0A4-FDCF-C66D-F95734C72F22}"/>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16ED3DC6-4EE9-424B-4773-3A5BF4FC9747}"/>
              </a:ext>
            </a:extLst>
          </p:cNvPr>
          <p:cNvSpPr>
            <a:spLocks noGrp="1"/>
          </p:cNvSpPr>
          <p:nvPr>
            <p:ph idx="1"/>
          </p:nvPr>
        </p:nvSpPr>
        <p:spPr/>
        <p:txBody>
          <a:bodyPr>
            <a:normAutofit fontScale="92500" lnSpcReduction="10000"/>
          </a:bodyPr>
          <a:lstStyle/>
          <a:p>
            <a:r>
              <a:rPr lang="en-US" altLang="zh-CN" dirty="0">
                <a:solidFill>
                  <a:srgbClr val="FF0000"/>
                </a:solidFill>
              </a:rPr>
              <a:t>2.</a:t>
            </a:r>
            <a:r>
              <a:rPr lang="zh-CN" altLang="en-US" dirty="0">
                <a:solidFill>
                  <a:srgbClr val="FF0000"/>
                </a:solidFill>
              </a:rPr>
              <a:t>选择中的非理性：</a:t>
            </a:r>
            <a:endParaRPr lang="en-US" altLang="zh-CN" dirty="0">
              <a:solidFill>
                <a:srgbClr val="FF0000"/>
              </a:solidFill>
            </a:endParaRPr>
          </a:p>
          <a:p>
            <a:r>
              <a:rPr lang="zh-CN" altLang="en-US" dirty="0">
                <a:solidFill>
                  <a:srgbClr val="00B050"/>
                </a:solidFill>
              </a:rPr>
              <a:t>（</a:t>
            </a:r>
            <a:r>
              <a:rPr lang="en-US" altLang="zh-CN" dirty="0">
                <a:solidFill>
                  <a:srgbClr val="00B050"/>
                </a:solidFill>
              </a:rPr>
              <a:t>1</a:t>
            </a:r>
            <a:r>
              <a:rPr lang="zh-CN" altLang="en-US" dirty="0">
                <a:solidFill>
                  <a:srgbClr val="00B050"/>
                </a:solidFill>
              </a:rPr>
              <a:t>）人的利益是多元的：</a:t>
            </a:r>
            <a:r>
              <a:rPr lang="zh-CN" altLang="en-US" dirty="0"/>
              <a:t>除了物质利益，还有精神利益、感情利益；</a:t>
            </a:r>
            <a:endParaRPr lang="en-US" altLang="zh-CN" dirty="0"/>
          </a:p>
          <a:p>
            <a:r>
              <a:rPr lang="zh-CN" altLang="en-US" dirty="0">
                <a:solidFill>
                  <a:srgbClr val="00B050"/>
                </a:solidFill>
              </a:rPr>
              <a:t>（</a:t>
            </a:r>
            <a:r>
              <a:rPr lang="en-US" altLang="zh-CN" dirty="0">
                <a:solidFill>
                  <a:srgbClr val="00B050"/>
                </a:solidFill>
              </a:rPr>
              <a:t>2</a:t>
            </a:r>
            <a:r>
              <a:rPr lang="zh-CN" altLang="en-US" dirty="0">
                <a:solidFill>
                  <a:srgbClr val="00B050"/>
                </a:solidFill>
              </a:rPr>
              <a:t>）“最后通牒”博弈：</a:t>
            </a:r>
            <a:r>
              <a:rPr lang="en-US" altLang="zh-CN" dirty="0">
                <a:solidFill>
                  <a:srgbClr val="FFFF00"/>
                </a:solidFill>
              </a:rPr>
              <a:t>1</a:t>
            </a:r>
            <a:r>
              <a:rPr lang="zh-CN" altLang="en-US" dirty="0">
                <a:solidFill>
                  <a:srgbClr val="FFFF00"/>
                </a:solidFill>
              </a:rPr>
              <a:t>万元，甲有权决定分配、乙有否决权</a:t>
            </a:r>
            <a:endParaRPr lang="en-US" altLang="zh-CN" dirty="0">
              <a:solidFill>
                <a:srgbClr val="FFFF00"/>
              </a:solidFill>
            </a:endParaRPr>
          </a:p>
          <a:p>
            <a:r>
              <a:rPr lang="en-US" altLang="zh-CN" dirty="0">
                <a:solidFill>
                  <a:srgbClr val="FFFF00"/>
                </a:solidFill>
              </a:rPr>
              <a:t>   6000-4000</a:t>
            </a:r>
            <a:r>
              <a:rPr lang="zh-CN" altLang="en-US" dirty="0">
                <a:solidFill>
                  <a:srgbClr val="FFFF00"/>
                </a:solidFill>
              </a:rPr>
              <a:t>，</a:t>
            </a:r>
            <a:r>
              <a:rPr lang="en-US" altLang="zh-CN" dirty="0">
                <a:solidFill>
                  <a:srgbClr val="FFFF00"/>
                </a:solidFill>
              </a:rPr>
              <a:t>8000-2000</a:t>
            </a:r>
            <a:r>
              <a:rPr lang="zh-CN" altLang="en-US" dirty="0">
                <a:solidFill>
                  <a:srgbClr val="FFFF00"/>
                </a:solidFill>
              </a:rPr>
              <a:t>，</a:t>
            </a:r>
            <a:r>
              <a:rPr lang="en-US" altLang="zh-CN" dirty="0">
                <a:solidFill>
                  <a:srgbClr val="FFFF00"/>
                </a:solidFill>
              </a:rPr>
              <a:t>9900-100</a:t>
            </a:r>
          </a:p>
          <a:p>
            <a:r>
              <a:rPr lang="zh-CN" altLang="en-US" dirty="0"/>
              <a:t>  谈判结果取决于双方的“非理性”</a:t>
            </a:r>
            <a:r>
              <a:rPr lang="en-US" altLang="zh-CN" dirty="0"/>
              <a:t>.</a:t>
            </a:r>
          </a:p>
          <a:p>
            <a:r>
              <a:rPr lang="zh-CN" altLang="en-US" dirty="0">
                <a:solidFill>
                  <a:srgbClr val="00B050"/>
                </a:solidFill>
              </a:rPr>
              <a:t>（</a:t>
            </a:r>
            <a:r>
              <a:rPr lang="en-US" altLang="zh-CN" dirty="0">
                <a:solidFill>
                  <a:srgbClr val="00B050"/>
                </a:solidFill>
              </a:rPr>
              <a:t>3</a:t>
            </a:r>
            <a:r>
              <a:rPr lang="zh-CN" altLang="en-US" dirty="0">
                <a:solidFill>
                  <a:srgbClr val="00B050"/>
                </a:solidFill>
              </a:rPr>
              <a:t>）信息不对称下的逆向选择</a:t>
            </a:r>
            <a:r>
              <a:rPr lang="zh-CN" altLang="en-US" dirty="0"/>
              <a:t>：二手车市场。</a:t>
            </a:r>
          </a:p>
          <a:p>
            <a:r>
              <a:rPr lang="zh-CN" altLang="en-US" dirty="0">
                <a:solidFill>
                  <a:srgbClr val="00B050"/>
                </a:solidFill>
              </a:rPr>
              <a:t>（</a:t>
            </a:r>
            <a:r>
              <a:rPr lang="en-US" altLang="zh-CN" dirty="0">
                <a:solidFill>
                  <a:srgbClr val="00B050"/>
                </a:solidFill>
              </a:rPr>
              <a:t>4</a:t>
            </a:r>
            <a:r>
              <a:rPr lang="zh-CN" altLang="en-US" dirty="0">
                <a:solidFill>
                  <a:srgbClr val="00B050"/>
                </a:solidFill>
              </a:rPr>
              <a:t>）身边的外部性：</a:t>
            </a:r>
            <a:r>
              <a:rPr lang="en-US" altLang="zh-CN" dirty="0"/>
              <a:t>A.</a:t>
            </a:r>
            <a:r>
              <a:rPr lang="zh-CN" altLang="en-US" dirty="0"/>
              <a:t>正外部性，如教育；</a:t>
            </a:r>
            <a:endParaRPr lang="en-US" altLang="zh-CN" dirty="0"/>
          </a:p>
          <a:p>
            <a:r>
              <a:rPr lang="en-US" altLang="zh-CN" dirty="0"/>
              <a:t>  </a:t>
            </a:r>
            <a:r>
              <a:rPr lang="zh-CN" altLang="en-US" dirty="0"/>
              <a:t>  </a:t>
            </a:r>
            <a:r>
              <a:rPr lang="en-US" altLang="zh-CN" dirty="0"/>
              <a:t>B.</a:t>
            </a:r>
            <a:r>
              <a:rPr lang="zh-CN" altLang="en-US" dirty="0"/>
              <a:t>负外部性，如污染、尾气。</a:t>
            </a:r>
            <a:endParaRPr lang="en-US" altLang="zh-CN" dirty="0"/>
          </a:p>
        </p:txBody>
      </p:sp>
    </p:spTree>
    <p:extLst>
      <p:ext uri="{BB962C8B-B14F-4D97-AF65-F5344CB8AC3E}">
        <p14:creationId xmlns:p14="http://schemas.microsoft.com/office/powerpoint/2010/main" val="20300783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7FEF3D-75B7-C02D-33ED-0B1C7D179996}"/>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65D5E5B7-ED09-6294-BD70-9A626D5E51A6}"/>
              </a:ext>
            </a:extLst>
          </p:cNvPr>
          <p:cNvSpPr>
            <a:spLocks noGrp="1"/>
          </p:cNvSpPr>
          <p:nvPr>
            <p:ph idx="1"/>
          </p:nvPr>
        </p:nvSpPr>
        <p:spPr/>
        <p:txBody>
          <a:bodyPr/>
          <a:lstStyle/>
          <a:p>
            <a:r>
              <a:rPr lang="en-US" altLang="zh-CN" dirty="0">
                <a:solidFill>
                  <a:srgbClr val="FF0000"/>
                </a:solidFill>
              </a:rPr>
              <a:t>3.</a:t>
            </a:r>
            <a:r>
              <a:rPr lang="zh-CN" altLang="en-US" dirty="0">
                <a:solidFill>
                  <a:srgbClr val="FF0000"/>
                </a:solidFill>
              </a:rPr>
              <a:t>人类欲望的无限性，造成资源的稀缺性。</a:t>
            </a:r>
            <a:endParaRPr lang="en-US" altLang="zh-CN" dirty="0">
              <a:solidFill>
                <a:srgbClr val="FF0000"/>
              </a:solidFill>
            </a:endParaRPr>
          </a:p>
          <a:p>
            <a:r>
              <a:rPr lang="en-US" altLang="zh-CN" dirty="0">
                <a:solidFill>
                  <a:srgbClr val="00B0F0"/>
                </a:solidFill>
              </a:rPr>
              <a:t>      </a:t>
            </a:r>
            <a:r>
              <a:rPr lang="zh-CN" altLang="en-US" dirty="0">
                <a:solidFill>
                  <a:srgbClr val="FFC000"/>
                </a:solidFill>
              </a:rPr>
              <a:t>饿的时候只有一个欲望</a:t>
            </a:r>
            <a:endParaRPr lang="en-US" altLang="zh-CN" dirty="0">
              <a:solidFill>
                <a:srgbClr val="FFC000"/>
              </a:solidFill>
            </a:endParaRPr>
          </a:p>
          <a:p>
            <a:r>
              <a:rPr lang="zh-CN" altLang="en-US" dirty="0">
                <a:solidFill>
                  <a:srgbClr val="FF0000"/>
                </a:solidFill>
              </a:rPr>
              <a:t>  </a:t>
            </a:r>
            <a:r>
              <a:rPr lang="zh-CN" altLang="en-US" dirty="0">
                <a:solidFill>
                  <a:srgbClr val="00B050"/>
                </a:solidFill>
              </a:rPr>
              <a:t>我们生活在边际效用递减的世界里</a:t>
            </a:r>
            <a:r>
              <a:rPr lang="zh-CN" altLang="en-US">
                <a:solidFill>
                  <a:srgbClr val="00B050"/>
                </a:solidFill>
              </a:rPr>
              <a:t>：</a:t>
            </a:r>
            <a:r>
              <a:rPr lang="zh-CN" altLang="en-US"/>
              <a:t>如红烧肉、</a:t>
            </a:r>
            <a:r>
              <a:rPr lang="zh-CN" altLang="en-US" dirty="0"/>
              <a:t>化肥。</a:t>
            </a:r>
            <a:endParaRPr lang="en-US" altLang="zh-CN" dirty="0"/>
          </a:p>
          <a:p>
            <a:r>
              <a:rPr lang="zh-CN" altLang="en-US" dirty="0">
                <a:solidFill>
                  <a:srgbClr val="00B050"/>
                </a:solidFill>
              </a:rPr>
              <a:t>  需求大都是好事吗？</a:t>
            </a:r>
            <a:r>
              <a:rPr lang="zh-CN" altLang="en-US" dirty="0">
                <a:solidFill>
                  <a:srgbClr val="FFFF00"/>
                </a:solidFill>
              </a:rPr>
              <a:t>（比如，毒品、烟草）</a:t>
            </a:r>
            <a:endParaRPr lang="en-US" altLang="zh-CN" dirty="0">
              <a:solidFill>
                <a:srgbClr val="FFFF00"/>
              </a:solidFill>
            </a:endParaRPr>
          </a:p>
          <a:p>
            <a:r>
              <a:rPr lang="en-US" altLang="zh-CN" dirty="0">
                <a:solidFill>
                  <a:srgbClr val="FF0000"/>
                </a:solidFill>
              </a:rPr>
              <a:t>4.</a:t>
            </a:r>
            <a:r>
              <a:rPr lang="zh-CN" altLang="en-US" dirty="0">
                <a:solidFill>
                  <a:srgbClr val="FF0000"/>
                </a:solidFill>
              </a:rPr>
              <a:t>注意机会成本：</a:t>
            </a:r>
            <a:r>
              <a:rPr lang="zh-CN" altLang="en-US" dirty="0">
                <a:solidFill>
                  <a:srgbClr val="00B050"/>
                </a:solidFill>
              </a:rPr>
              <a:t>要有自己独立的思考。</a:t>
            </a:r>
            <a:endParaRPr lang="en-US" altLang="zh-CN" dirty="0">
              <a:solidFill>
                <a:srgbClr val="00B050"/>
              </a:solidFill>
            </a:endParaRPr>
          </a:p>
          <a:p>
            <a:r>
              <a:rPr lang="en-US" altLang="zh-CN" dirty="0">
                <a:solidFill>
                  <a:srgbClr val="FF0000"/>
                </a:solidFill>
              </a:rPr>
              <a:t>5.</a:t>
            </a:r>
            <a:r>
              <a:rPr lang="zh-CN" altLang="en-US" dirty="0">
                <a:solidFill>
                  <a:srgbClr val="FF0000"/>
                </a:solidFill>
              </a:rPr>
              <a:t>你“吃了吗？”</a:t>
            </a:r>
            <a:r>
              <a:rPr lang="zh-CN" altLang="en-US" dirty="0"/>
              <a:t>恩格尔系数。</a:t>
            </a:r>
            <a:endParaRPr lang="en-US" altLang="zh-CN" dirty="0"/>
          </a:p>
          <a:p>
            <a:r>
              <a:rPr lang="en-US" altLang="zh-CN" dirty="0">
                <a:solidFill>
                  <a:srgbClr val="FF0000"/>
                </a:solidFill>
              </a:rPr>
              <a:t>6.</a:t>
            </a:r>
            <a:r>
              <a:rPr lang="zh-CN" altLang="en-US" dirty="0">
                <a:solidFill>
                  <a:srgbClr val="FF0000"/>
                </a:solidFill>
              </a:rPr>
              <a:t>另一只手：</a:t>
            </a:r>
            <a:r>
              <a:rPr lang="zh-CN" altLang="en-US" dirty="0"/>
              <a:t>凯恩斯坑塘寓言。</a:t>
            </a:r>
            <a:endParaRPr lang="en-US" altLang="zh-CN" dirty="0"/>
          </a:p>
          <a:p>
            <a:r>
              <a:rPr lang="en-US" altLang="zh-CN" dirty="0"/>
              <a:t>  </a:t>
            </a:r>
            <a:r>
              <a:rPr lang="zh-CN" altLang="en-US" sz="1400" dirty="0"/>
              <a:t>李嘉诚、潘石屹、王健林、许家印</a:t>
            </a:r>
            <a:endParaRPr lang="en-US" altLang="zh-CN" sz="1400" dirty="0"/>
          </a:p>
          <a:p>
            <a:endParaRPr lang="en-US" altLang="zh-CN" dirty="0"/>
          </a:p>
        </p:txBody>
      </p:sp>
    </p:spTree>
    <p:extLst>
      <p:ext uri="{BB962C8B-B14F-4D97-AF65-F5344CB8AC3E}">
        <p14:creationId xmlns:p14="http://schemas.microsoft.com/office/powerpoint/2010/main" val="13228267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5BFDC9-617D-BA1B-8F09-06352C0FD549}"/>
              </a:ext>
            </a:extLst>
          </p:cNvPr>
          <p:cNvSpPr>
            <a:spLocks noGrp="1"/>
          </p:cNvSpPr>
          <p:nvPr>
            <p:ph type="title"/>
          </p:nvPr>
        </p:nvSpPr>
        <p:spPr/>
        <p:txBody>
          <a:bodyPr/>
          <a:lstStyle/>
          <a:p>
            <a:r>
              <a:rPr lang="zh-CN" altLang="en-US" dirty="0">
                <a:solidFill>
                  <a:srgbClr val="FF0000"/>
                </a:solidFill>
              </a:rPr>
              <a:t>法律的成本与收益：</a:t>
            </a:r>
          </a:p>
        </p:txBody>
      </p:sp>
      <p:sp>
        <p:nvSpPr>
          <p:cNvPr id="3" name="内容占位符 2">
            <a:extLst>
              <a:ext uri="{FF2B5EF4-FFF2-40B4-BE49-F238E27FC236}">
                <a16:creationId xmlns:a16="http://schemas.microsoft.com/office/drawing/2014/main" id="{F0A8CA89-434A-337A-6348-017851D91797}"/>
              </a:ext>
            </a:extLst>
          </p:cNvPr>
          <p:cNvSpPr>
            <a:spLocks noGrp="1"/>
          </p:cNvSpPr>
          <p:nvPr>
            <p:ph idx="1"/>
          </p:nvPr>
        </p:nvSpPr>
        <p:spPr/>
        <p:txBody>
          <a:bodyPr>
            <a:normAutofit fontScale="85000" lnSpcReduction="10000"/>
          </a:bodyPr>
          <a:lstStyle/>
          <a:p>
            <a:r>
              <a:rPr lang="en-US" altLang="zh-CN" dirty="0">
                <a:solidFill>
                  <a:srgbClr val="92D050"/>
                </a:solidFill>
              </a:rPr>
              <a:t>1.</a:t>
            </a:r>
            <a:r>
              <a:rPr lang="zh-CN" altLang="en-US" dirty="0">
                <a:solidFill>
                  <a:srgbClr val="92D050"/>
                </a:solidFill>
              </a:rPr>
              <a:t>犯罪：</a:t>
            </a:r>
            <a:r>
              <a:rPr lang="zh-CN" altLang="en-US" dirty="0"/>
              <a:t>“所有挣大钱的手段都写在了刑法里。”</a:t>
            </a:r>
            <a:endParaRPr lang="en-US" altLang="zh-CN" dirty="0"/>
          </a:p>
          <a:p>
            <a:r>
              <a:rPr lang="en-US" altLang="zh-CN" dirty="0"/>
              <a:t>  </a:t>
            </a:r>
            <a:r>
              <a:rPr lang="zh-CN" altLang="en-US" dirty="0"/>
              <a:t>犯罪</a:t>
            </a:r>
            <a:r>
              <a:rPr lang="zh-CN" altLang="en-US" dirty="0">
                <a:solidFill>
                  <a:srgbClr val="92D050"/>
                </a:solidFill>
              </a:rPr>
              <a:t>有利可图</a:t>
            </a:r>
            <a:r>
              <a:rPr lang="zh-CN" altLang="en-US" dirty="0"/>
              <a:t>：物质性、精神性（冒险、复仇、快感、成就）</a:t>
            </a:r>
            <a:endParaRPr lang="en-US" altLang="zh-CN" dirty="0"/>
          </a:p>
          <a:p>
            <a:r>
              <a:rPr lang="en-US" altLang="zh-CN" dirty="0"/>
              <a:t>  </a:t>
            </a:r>
            <a:r>
              <a:rPr lang="zh-CN" altLang="en-US" dirty="0"/>
              <a:t>犯罪</a:t>
            </a:r>
            <a:r>
              <a:rPr lang="zh-CN" altLang="en-US" dirty="0">
                <a:solidFill>
                  <a:srgbClr val="92D050"/>
                </a:solidFill>
              </a:rPr>
              <a:t>成本</a:t>
            </a:r>
            <a:r>
              <a:rPr lang="zh-CN" altLang="en-US" dirty="0"/>
              <a:t>：物质成本、精神成本（恐惧、焦虑、负罪）、机会成本、惩罚成本（轻重、概率、后续影响）</a:t>
            </a:r>
            <a:endParaRPr lang="en-US" altLang="zh-CN" dirty="0"/>
          </a:p>
          <a:p>
            <a:r>
              <a:rPr lang="en-US" altLang="zh-CN" dirty="0"/>
              <a:t>  </a:t>
            </a:r>
            <a:r>
              <a:rPr lang="zh-CN" altLang="en-US" dirty="0">
                <a:solidFill>
                  <a:srgbClr val="00B0F0"/>
                </a:solidFill>
              </a:rPr>
              <a:t>为什么死刑不是多多益善</a:t>
            </a:r>
            <a:r>
              <a:rPr lang="zh-CN" altLang="en-US" dirty="0"/>
              <a:t>？（边际效用递减）</a:t>
            </a:r>
            <a:endParaRPr lang="en-US" altLang="zh-CN" dirty="0"/>
          </a:p>
          <a:p>
            <a:r>
              <a:rPr lang="en-US" altLang="zh-CN" dirty="0">
                <a:solidFill>
                  <a:srgbClr val="92D050"/>
                </a:solidFill>
              </a:rPr>
              <a:t>2.</a:t>
            </a:r>
            <a:r>
              <a:rPr lang="zh-CN" altLang="en-US" dirty="0">
                <a:solidFill>
                  <a:srgbClr val="92D050"/>
                </a:solidFill>
              </a:rPr>
              <a:t>合同：</a:t>
            </a:r>
            <a:r>
              <a:rPr lang="zh-CN" altLang="en-US" dirty="0"/>
              <a:t>定金、违约金</a:t>
            </a:r>
            <a:endParaRPr lang="en-US" altLang="zh-CN" dirty="0"/>
          </a:p>
          <a:p>
            <a:r>
              <a:rPr lang="en-US" altLang="zh-CN" dirty="0">
                <a:solidFill>
                  <a:srgbClr val="92D050"/>
                </a:solidFill>
              </a:rPr>
              <a:t>3.</a:t>
            </a:r>
            <a:r>
              <a:rPr lang="zh-CN" altLang="en-US" dirty="0">
                <a:solidFill>
                  <a:srgbClr val="92D050"/>
                </a:solidFill>
              </a:rPr>
              <a:t>诉讼：</a:t>
            </a:r>
            <a:r>
              <a:rPr lang="zh-CN" altLang="en-US" dirty="0"/>
              <a:t>支出与收入</a:t>
            </a:r>
            <a:endParaRPr lang="en-US" altLang="zh-CN" dirty="0"/>
          </a:p>
          <a:p>
            <a:r>
              <a:rPr lang="zh-CN" altLang="en-US" dirty="0"/>
              <a:t>  简易程序、小额诉讼、举证时限、时效</a:t>
            </a:r>
            <a:endParaRPr lang="en-US" altLang="zh-CN" dirty="0"/>
          </a:p>
          <a:p>
            <a:r>
              <a:rPr lang="en-US" altLang="zh-CN" dirty="0">
                <a:solidFill>
                  <a:srgbClr val="92D050"/>
                </a:solidFill>
              </a:rPr>
              <a:t>4.</a:t>
            </a:r>
            <a:r>
              <a:rPr lang="zh-CN" altLang="en-US" dirty="0">
                <a:solidFill>
                  <a:srgbClr val="92D050"/>
                </a:solidFill>
              </a:rPr>
              <a:t>为什么象牙威胁了大象的生存，而牛肉保证了牛的繁衍？</a:t>
            </a:r>
            <a:endParaRPr lang="en-US" altLang="zh-CN" dirty="0">
              <a:solidFill>
                <a:srgbClr val="92D050"/>
              </a:solidFill>
            </a:endParaRPr>
          </a:p>
          <a:p>
            <a:r>
              <a:rPr lang="en-US" altLang="zh-CN" dirty="0">
                <a:solidFill>
                  <a:srgbClr val="92D050"/>
                </a:solidFill>
              </a:rPr>
              <a:t>  </a:t>
            </a:r>
            <a:r>
              <a:rPr lang="zh-CN" altLang="en-US" dirty="0">
                <a:solidFill>
                  <a:srgbClr val="92D050"/>
                </a:solidFill>
              </a:rPr>
              <a:t>为什么捕鲸导致鲸鱼的灭绝，而大量杀鸡却导致鸡的供应？</a:t>
            </a:r>
            <a:endParaRPr lang="en-US" altLang="zh-CN" dirty="0">
              <a:solidFill>
                <a:srgbClr val="92D050"/>
              </a:solidFill>
            </a:endParaRPr>
          </a:p>
          <a:p>
            <a:r>
              <a:rPr lang="zh-CN" altLang="en-US" sz="2000" dirty="0">
                <a:solidFill>
                  <a:srgbClr val="00B0F0"/>
                </a:solidFill>
              </a:rPr>
              <a:t>破窗定律、木桶定律、二八定律、三个和尚定律、羊群效应</a:t>
            </a:r>
            <a:endParaRPr lang="en-US" altLang="zh-CN" sz="2000" dirty="0">
              <a:solidFill>
                <a:srgbClr val="00B0F0"/>
              </a:solidFill>
            </a:endParaRPr>
          </a:p>
          <a:p>
            <a:endParaRPr lang="zh-CN" altLang="en-US" dirty="0"/>
          </a:p>
        </p:txBody>
      </p:sp>
    </p:spTree>
    <p:extLst>
      <p:ext uri="{BB962C8B-B14F-4D97-AF65-F5344CB8AC3E}">
        <p14:creationId xmlns:p14="http://schemas.microsoft.com/office/powerpoint/2010/main" val="5272577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6D0B00-A1AF-7786-841E-7878BDDF8044}"/>
              </a:ext>
            </a:extLst>
          </p:cNvPr>
          <p:cNvSpPr>
            <a:spLocks noGrp="1"/>
          </p:cNvSpPr>
          <p:nvPr>
            <p:ph type="title"/>
          </p:nvPr>
        </p:nvSpPr>
        <p:spPr/>
        <p:txBody>
          <a:bodyPr>
            <a:normAutofit/>
          </a:bodyPr>
          <a:lstStyle/>
          <a:p>
            <a:r>
              <a:rPr lang="zh-CN" altLang="zh-CN" sz="2400" dirty="0">
                <a:solidFill>
                  <a:srgbClr val="FF0000"/>
                </a:solidFill>
                <a:effectLst/>
                <a:ea typeface="等线" panose="02010600030101010101" pitchFamily="2" charset="-122"/>
                <a:cs typeface="Times New Roman" panose="02020603050405020304" pitchFamily="18" charset="0"/>
              </a:rPr>
              <a:t>证据法的经济分析</a:t>
            </a:r>
            <a:endParaRPr lang="zh-CN" altLang="en-US" sz="2400" dirty="0">
              <a:solidFill>
                <a:srgbClr val="FF0000"/>
              </a:solidFill>
            </a:endParaRPr>
          </a:p>
        </p:txBody>
      </p:sp>
      <p:sp>
        <p:nvSpPr>
          <p:cNvPr id="3" name="内容占位符 2">
            <a:extLst>
              <a:ext uri="{FF2B5EF4-FFF2-40B4-BE49-F238E27FC236}">
                <a16:creationId xmlns:a16="http://schemas.microsoft.com/office/drawing/2014/main" id="{0A0B6DC3-5BDB-C847-443B-F3EBB218808C}"/>
              </a:ext>
            </a:extLst>
          </p:cNvPr>
          <p:cNvSpPr>
            <a:spLocks noGrp="1"/>
          </p:cNvSpPr>
          <p:nvPr>
            <p:ph idx="1"/>
          </p:nvPr>
        </p:nvSpPr>
        <p:spPr>
          <a:xfrm>
            <a:off x="323528" y="1563638"/>
            <a:ext cx="6768752" cy="3240360"/>
          </a:xfrm>
        </p:spPr>
        <p:txBody>
          <a:bodyPr>
            <a:normAutofit fontScale="85000" lnSpcReduction="10000"/>
          </a:bodyPr>
          <a:lstStyle/>
          <a:p>
            <a:pPr algn="just"/>
            <a:r>
              <a:rPr lang="en-US" altLang="zh-CN" sz="1800" kern="100" dirty="0">
                <a:solidFill>
                  <a:srgbClr val="00B0F0"/>
                </a:solidFill>
                <a:effectLst/>
                <a:latin typeface="等线" panose="02010600030101010101" pitchFamily="2" charset="-122"/>
                <a:ea typeface="等线" panose="02010600030101010101" pitchFamily="2" charset="-122"/>
                <a:cs typeface="Times New Roman" panose="02020603050405020304" pitchFamily="18" charset="0"/>
              </a:rPr>
              <a:t>1.</a:t>
            </a:r>
            <a:r>
              <a:rPr lang="zh-CN" altLang="zh-CN" sz="1800" kern="100" dirty="0">
                <a:solidFill>
                  <a:srgbClr val="00B0F0"/>
                </a:solidFill>
                <a:effectLst/>
                <a:latin typeface="等线" panose="02010600030101010101" pitchFamily="2" charset="-122"/>
                <a:ea typeface="等线" panose="02010600030101010101" pitchFamily="2" charset="-122"/>
                <a:cs typeface="Times New Roman" panose="02020603050405020304" pitchFamily="18" charset="0"/>
              </a:rPr>
              <a:t>资源配置：</a:t>
            </a:r>
            <a:r>
              <a:rPr lang="zh-CN" altLang="zh-CN" sz="1800" kern="100" dirty="0">
                <a:solidFill>
                  <a:srgbClr val="FFFF00"/>
                </a:solidFill>
                <a:effectLst/>
                <a:latin typeface="等线" panose="02010600030101010101" pitchFamily="2" charset="-122"/>
                <a:ea typeface="等线" panose="02010600030101010101" pitchFamily="2" charset="-122"/>
                <a:cs typeface="Times New Roman" panose="02020603050405020304" pitchFamily="18" charset="0"/>
              </a:rPr>
              <a:t>证据法的首要目标是确保资源（如时间和人力）的有效利用。通过精确、及时地定位和验证证据，法庭可以更快地解决案件，减少资源的浪费。经济分析表明，优化资源配置可以提高司法效率，降低成本。</a:t>
            </a:r>
          </a:p>
          <a:p>
            <a:pPr algn="just"/>
            <a:r>
              <a:rPr lang="en-US" altLang="zh-CN" sz="1800" kern="100" dirty="0">
                <a:solidFill>
                  <a:srgbClr val="00B0F0"/>
                </a:solidFill>
                <a:effectLst/>
                <a:latin typeface="等线" panose="02010600030101010101" pitchFamily="2" charset="-122"/>
                <a:ea typeface="等线" panose="02010600030101010101" pitchFamily="2" charset="-122"/>
                <a:cs typeface="Times New Roman" panose="02020603050405020304" pitchFamily="18" charset="0"/>
              </a:rPr>
              <a:t>2.</a:t>
            </a:r>
            <a:r>
              <a:rPr lang="zh-CN" altLang="zh-CN" sz="1800" kern="100" dirty="0">
                <a:solidFill>
                  <a:srgbClr val="00B0F0"/>
                </a:solidFill>
                <a:effectLst/>
                <a:latin typeface="等线" panose="02010600030101010101" pitchFamily="2" charset="-122"/>
                <a:ea typeface="等线" panose="02010600030101010101" pitchFamily="2" charset="-122"/>
                <a:cs typeface="Times New Roman" panose="02020603050405020304" pitchFamily="18" charset="0"/>
              </a:rPr>
              <a:t>激励机制：</a:t>
            </a:r>
            <a:r>
              <a:rPr lang="zh-CN" altLang="zh-CN" sz="1800" kern="100" dirty="0">
                <a:solidFill>
                  <a:srgbClr val="FFFF00"/>
                </a:solidFill>
                <a:effectLst/>
                <a:latin typeface="等线" panose="02010600030101010101" pitchFamily="2" charset="-122"/>
                <a:ea typeface="等线" panose="02010600030101010101" pitchFamily="2" charset="-122"/>
                <a:cs typeface="Times New Roman" panose="02020603050405020304" pitchFamily="18" charset="0"/>
              </a:rPr>
              <a:t>证据法对各方参与者的激励结构有着深远的影响。例如，举证责任的设置可以影响当事人收集和提供证据的积极性。经济分析表明，适当的激励机制可以促进当事人的合作，降低纠纷解决的成本。</a:t>
            </a:r>
          </a:p>
          <a:p>
            <a:pPr algn="just"/>
            <a:r>
              <a:rPr lang="en-US" altLang="zh-CN" sz="1800" kern="100" dirty="0">
                <a:solidFill>
                  <a:srgbClr val="00B0F0"/>
                </a:solidFill>
                <a:effectLst/>
                <a:latin typeface="等线" panose="02010600030101010101" pitchFamily="2" charset="-122"/>
                <a:ea typeface="等线" panose="02010600030101010101" pitchFamily="2" charset="-122"/>
                <a:cs typeface="Times New Roman" panose="02020603050405020304" pitchFamily="18" charset="0"/>
              </a:rPr>
              <a:t>3.</a:t>
            </a:r>
            <a:r>
              <a:rPr lang="zh-CN" altLang="zh-CN" sz="1800" kern="100" dirty="0">
                <a:solidFill>
                  <a:srgbClr val="00B0F0"/>
                </a:solidFill>
                <a:effectLst/>
                <a:latin typeface="等线" panose="02010600030101010101" pitchFamily="2" charset="-122"/>
                <a:ea typeface="等线" panose="02010600030101010101" pitchFamily="2" charset="-122"/>
                <a:cs typeface="Times New Roman" panose="02020603050405020304" pitchFamily="18" charset="0"/>
              </a:rPr>
              <a:t>信息不对称：</a:t>
            </a:r>
            <a:r>
              <a:rPr lang="zh-CN" altLang="zh-CN" sz="1800" kern="100" dirty="0">
                <a:solidFill>
                  <a:srgbClr val="FFFF00"/>
                </a:solidFill>
                <a:effectLst/>
                <a:latin typeface="等线" panose="02010600030101010101" pitchFamily="2" charset="-122"/>
                <a:ea typeface="等线" panose="02010600030101010101" pitchFamily="2" charset="-122"/>
                <a:cs typeface="Times New Roman" panose="02020603050405020304" pitchFamily="18" charset="0"/>
              </a:rPr>
              <a:t>在证据法中，信息不对称是一个重要问题。经济分析提供了解决这一问题的几种途径，包括建立信息披露规则、规范证据开示程序以及完善电子档案等。这些措施有助于减少信息不对称带来的成本和风险。</a:t>
            </a:r>
          </a:p>
          <a:p>
            <a:pPr algn="just"/>
            <a:r>
              <a:rPr lang="en-US" altLang="zh-CN" sz="1800" kern="100" dirty="0">
                <a:solidFill>
                  <a:srgbClr val="FFFF00"/>
                </a:solidFill>
                <a:effectLst/>
                <a:latin typeface="等线" panose="02010600030101010101" pitchFamily="2" charset="-122"/>
                <a:ea typeface="等线" panose="02010600030101010101" pitchFamily="2" charset="-122"/>
                <a:cs typeface="Times New Roman" panose="02020603050405020304" pitchFamily="18" charset="0"/>
              </a:rPr>
              <a:t>  </a:t>
            </a:r>
            <a:r>
              <a:rPr lang="zh-CN" altLang="en-US" sz="1800" kern="100" dirty="0">
                <a:solidFill>
                  <a:srgbClr val="FFFF00"/>
                </a:solidFill>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solidFill>
                  <a:srgbClr val="FFFF00"/>
                </a:solidFill>
                <a:effectLst/>
                <a:latin typeface="等线" panose="02010600030101010101" pitchFamily="2" charset="-122"/>
                <a:ea typeface="等线" panose="02010600030101010101" pitchFamily="2" charset="-122"/>
                <a:cs typeface="Times New Roman" panose="02020603050405020304" pitchFamily="18" charset="0"/>
              </a:rPr>
              <a:t>1</a:t>
            </a:r>
            <a:r>
              <a:rPr lang="zh-CN" altLang="en-US" sz="1800" kern="100" dirty="0">
                <a:solidFill>
                  <a:srgbClr val="FFFF00"/>
                </a:solidFill>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solidFill>
                  <a:srgbClr val="FFFF00"/>
                </a:solidFill>
                <a:effectLst/>
                <a:latin typeface="等线" panose="02010600030101010101" pitchFamily="2" charset="-122"/>
                <a:ea typeface="等线" panose="02010600030101010101" pitchFamily="2" charset="-122"/>
                <a:cs typeface="Times New Roman" panose="02020603050405020304" pitchFamily="18" charset="0"/>
              </a:rPr>
              <a:t> </a:t>
            </a:r>
            <a:r>
              <a:rPr lang="zh-CN" altLang="zh-CN" sz="1800" kern="100" dirty="0">
                <a:solidFill>
                  <a:srgbClr val="FFFF00"/>
                </a:solidFill>
                <a:effectLst/>
                <a:latin typeface="等线" panose="02010600030101010101" pitchFamily="2" charset="-122"/>
                <a:ea typeface="等线" panose="02010600030101010101" pitchFamily="2" charset="-122"/>
                <a:cs typeface="Times New Roman" panose="02020603050405020304" pitchFamily="18" charset="0"/>
              </a:rPr>
              <a:t>证据收集的经济考虑</a:t>
            </a:r>
            <a:r>
              <a:rPr lang="zh-CN" altLang="en-US" sz="1800" kern="100" dirty="0">
                <a:solidFill>
                  <a:srgbClr val="FFFF00"/>
                </a:solidFill>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solidFill>
                  <a:srgbClr val="FFFF00"/>
                </a:solidFill>
                <a:effectLst/>
                <a:latin typeface="等线" panose="02010600030101010101" pitchFamily="2" charset="-122"/>
                <a:ea typeface="等线" panose="02010600030101010101" pitchFamily="2" charset="-122"/>
                <a:cs typeface="Times New Roman" panose="02020603050405020304" pitchFamily="18" charset="0"/>
              </a:rPr>
              <a:t>2</a:t>
            </a:r>
            <a:r>
              <a:rPr lang="zh-CN" altLang="en-US" sz="1800" kern="100" dirty="0">
                <a:solidFill>
                  <a:srgbClr val="FFFF00"/>
                </a:solidFill>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solidFill>
                  <a:srgbClr val="FFFF00"/>
                </a:solidFill>
                <a:effectLst/>
                <a:latin typeface="等线" panose="02010600030101010101" pitchFamily="2" charset="-122"/>
                <a:ea typeface="等线" panose="02010600030101010101" pitchFamily="2" charset="-122"/>
                <a:cs typeface="Times New Roman" panose="02020603050405020304" pitchFamily="18" charset="0"/>
              </a:rPr>
              <a:t> </a:t>
            </a:r>
            <a:r>
              <a:rPr lang="zh-CN" altLang="zh-CN" sz="1800" kern="100" dirty="0">
                <a:solidFill>
                  <a:srgbClr val="FFFF00"/>
                </a:solidFill>
                <a:effectLst/>
                <a:latin typeface="等线" panose="02010600030101010101" pitchFamily="2" charset="-122"/>
                <a:ea typeface="等线" panose="02010600030101010101" pitchFamily="2" charset="-122"/>
                <a:cs typeface="Times New Roman" panose="02020603050405020304" pitchFamily="18" charset="0"/>
              </a:rPr>
              <a:t>证据审查的经济考虑</a:t>
            </a:r>
            <a:r>
              <a:rPr lang="zh-CN" altLang="en-US" sz="1800" kern="100" dirty="0">
                <a:solidFill>
                  <a:srgbClr val="FFFF00"/>
                </a:solidFill>
                <a:latin typeface="等线" panose="02010600030101010101" pitchFamily="2" charset="-122"/>
                <a:ea typeface="等线" panose="02010600030101010101" pitchFamily="2" charset="-122"/>
                <a:cs typeface="Times New Roman" panose="02020603050405020304" pitchFamily="18" charset="0"/>
                <a:sym typeface="Wingdings" panose="05000000000000000000" pitchFamily="2" charset="2"/>
              </a:rPr>
              <a:t>；（</a:t>
            </a:r>
            <a:r>
              <a:rPr lang="en-US" altLang="zh-CN" sz="1800" kern="100" dirty="0">
                <a:solidFill>
                  <a:srgbClr val="FFFF00"/>
                </a:solidFill>
                <a:effectLst/>
                <a:latin typeface="等线" panose="02010600030101010101" pitchFamily="2" charset="-122"/>
                <a:ea typeface="等线" panose="02010600030101010101" pitchFamily="2" charset="-122"/>
                <a:cs typeface="Times New Roman" panose="02020603050405020304" pitchFamily="18" charset="0"/>
              </a:rPr>
              <a:t>3</a:t>
            </a:r>
            <a:r>
              <a:rPr lang="zh-CN" altLang="en-US" sz="1800" kern="100" dirty="0">
                <a:solidFill>
                  <a:srgbClr val="FFFF00"/>
                </a:solidFill>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solidFill>
                  <a:srgbClr val="FFFF00"/>
                </a:solidFill>
                <a:effectLst/>
                <a:latin typeface="等线" panose="02010600030101010101" pitchFamily="2" charset="-122"/>
                <a:ea typeface="等线" panose="02010600030101010101" pitchFamily="2" charset="-122"/>
                <a:cs typeface="Times New Roman" panose="02020603050405020304" pitchFamily="18" charset="0"/>
              </a:rPr>
              <a:t> </a:t>
            </a:r>
            <a:r>
              <a:rPr lang="zh-CN" altLang="zh-CN" sz="1800" kern="100" dirty="0">
                <a:solidFill>
                  <a:srgbClr val="FFFF00"/>
                </a:solidFill>
                <a:effectLst/>
                <a:latin typeface="等线" panose="02010600030101010101" pitchFamily="2" charset="-122"/>
                <a:ea typeface="等线" panose="02010600030101010101" pitchFamily="2" charset="-122"/>
                <a:cs typeface="Times New Roman" panose="02020603050405020304" pitchFamily="18" charset="0"/>
              </a:rPr>
              <a:t>证据使用的经济考虑：使用证据时，我们需要考虑证据的相关性和有用性。</a:t>
            </a:r>
            <a:endParaRPr lang="en-US" altLang="zh-CN" sz="1800" kern="100" dirty="0">
              <a:solidFill>
                <a:srgbClr val="FFFF00"/>
              </a:solidFill>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sz="1800" dirty="0">
                <a:solidFill>
                  <a:srgbClr val="00B050"/>
                </a:solidFill>
                <a:effectLst/>
                <a:ea typeface="等线" panose="02010600030101010101" pitchFamily="2" charset="-122"/>
                <a:cs typeface="Times New Roman" panose="02020603050405020304" pitchFamily="18" charset="0"/>
              </a:rPr>
              <a:t>证据法的经济分析可以帮助你在工作和生活中更高效地处理数据和信息，做出更明智的决策。</a:t>
            </a:r>
            <a:endParaRPr lang="zh-CN" altLang="zh-CN" sz="1800" kern="100" dirty="0">
              <a:solidFill>
                <a:srgbClr val="00B050"/>
              </a:solidFill>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4041508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8A5321-9B19-A44C-E483-0EEF2670436B}"/>
              </a:ext>
            </a:extLst>
          </p:cNvPr>
          <p:cNvSpPr>
            <a:spLocks noGrp="1"/>
          </p:cNvSpPr>
          <p:nvPr>
            <p:ph type="title"/>
          </p:nvPr>
        </p:nvSpPr>
        <p:spPr/>
        <p:txBody>
          <a:bodyPr/>
          <a:lstStyle/>
          <a:p>
            <a:r>
              <a:rPr lang="zh-CN" altLang="en-US" dirty="0"/>
              <a:t>证据排除：</a:t>
            </a:r>
          </a:p>
        </p:txBody>
      </p:sp>
      <p:sp>
        <p:nvSpPr>
          <p:cNvPr id="3" name="内容占位符 2">
            <a:extLst>
              <a:ext uri="{FF2B5EF4-FFF2-40B4-BE49-F238E27FC236}">
                <a16:creationId xmlns:a16="http://schemas.microsoft.com/office/drawing/2014/main" id="{63EB9EC2-F5F4-B0A8-242F-D2D4772A1F9E}"/>
              </a:ext>
            </a:extLst>
          </p:cNvPr>
          <p:cNvSpPr>
            <a:spLocks noGrp="1"/>
          </p:cNvSpPr>
          <p:nvPr>
            <p:ph idx="1"/>
          </p:nvPr>
        </p:nvSpPr>
        <p:spPr/>
        <p:txBody>
          <a:bodyPr>
            <a:normAutofit fontScale="77500" lnSpcReduction="20000"/>
          </a:bodyPr>
          <a:lstStyle/>
          <a:p>
            <a:pPr algn="just"/>
            <a:r>
              <a:rPr lang="en-US" altLang="zh-CN" sz="1800" kern="100" dirty="0">
                <a:solidFill>
                  <a:srgbClr val="00B050"/>
                </a:solidFill>
                <a:effectLst/>
                <a:latin typeface="等线" panose="02010600030101010101" pitchFamily="2" charset="-122"/>
                <a:ea typeface="等线" panose="02010600030101010101" pitchFamily="2" charset="-122"/>
                <a:cs typeface="Times New Roman" panose="02020603050405020304" pitchFamily="18" charset="0"/>
              </a:rPr>
              <a:t>1</a:t>
            </a:r>
            <a:r>
              <a:rPr lang="zh-CN" altLang="en-US" sz="1800" kern="100" dirty="0">
                <a:solidFill>
                  <a:srgbClr val="00B050"/>
                </a:solidFill>
                <a:effectLst/>
                <a:latin typeface="等线" panose="02010600030101010101" pitchFamily="2" charset="-122"/>
                <a:ea typeface="等线" panose="02010600030101010101" pitchFamily="2" charset="-122"/>
                <a:cs typeface="Times New Roman" panose="02020603050405020304" pitchFamily="18" charset="0"/>
              </a:rPr>
              <a:t>、</a:t>
            </a:r>
            <a:r>
              <a:rPr lang="zh-CN" altLang="zh-CN" sz="1800" kern="100" dirty="0">
                <a:solidFill>
                  <a:srgbClr val="00B050"/>
                </a:solidFill>
                <a:effectLst/>
                <a:latin typeface="等线" panose="02010600030101010101" pitchFamily="2" charset="-122"/>
                <a:ea typeface="等线" panose="02010600030101010101" pitchFamily="2" charset="-122"/>
                <a:cs typeface="Times New Roman" panose="02020603050405020304" pitchFamily="18" charset="0"/>
              </a:rPr>
              <a:t>证据排除的经济影响</a:t>
            </a:r>
          </a:p>
          <a:p>
            <a:pPr algn="just"/>
            <a:r>
              <a:rPr lang="zh-CN" altLang="zh-CN" sz="1800" kern="100" dirty="0">
                <a:solidFill>
                  <a:srgbClr val="FFFF00"/>
                </a:solidFill>
                <a:effectLst/>
                <a:latin typeface="等线" panose="02010600030101010101" pitchFamily="2" charset="-122"/>
                <a:ea typeface="等线" panose="02010600030101010101" pitchFamily="2" charset="-122"/>
                <a:cs typeface="Times New Roman" panose="02020603050405020304" pitchFamily="18" charset="0"/>
              </a:rPr>
              <a:t>证据排除规则对司法经济的影响是显而易见的。如果禁止使用某些类型的证据，那么审判将需要更多的时间和成本来寻找其他证据，这可能会导致审判的延迟和成本增加。此外，由于证据排除规则可能会导致某些被告被定罪，这也会增加刑事司法系统的负担。</a:t>
            </a:r>
          </a:p>
          <a:p>
            <a:pPr algn="just"/>
            <a:r>
              <a:rPr lang="en-US" altLang="zh-CN" sz="1800" kern="100" dirty="0">
                <a:solidFill>
                  <a:srgbClr val="00B050"/>
                </a:solidFill>
                <a:effectLst/>
                <a:latin typeface="等线" panose="02010600030101010101" pitchFamily="2" charset="-122"/>
                <a:ea typeface="等线" panose="02010600030101010101" pitchFamily="2" charset="-122"/>
                <a:cs typeface="Times New Roman" panose="02020603050405020304" pitchFamily="18" charset="0"/>
              </a:rPr>
              <a:t>2</a:t>
            </a:r>
            <a:r>
              <a:rPr lang="zh-CN" altLang="en-US" sz="1800" kern="100" dirty="0">
                <a:solidFill>
                  <a:srgbClr val="00B050"/>
                </a:solidFill>
                <a:effectLst/>
                <a:latin typeface="等线" panose="02010600030101010101" pitchFamily="2" charset="-122"/>
                <a:ea typeface="等线" panose="02010600030101010101" pitchFamily="2" charset="-122"/>
                <a:cs typeface="Times New Roman" panose="02020603050405020304" pitchFamily="18" charset="0"/>
              </a:rPr>
              <a:t>、</a:t>
            </a:r>
            <a:r>
              <a:rPr lang="zh-CN" altLang="zh-CN" sz="1800" kern="100" dirty="0">
                <a:solidFill>
                  <a:srgbClr val="00B050"/>
                </a:solidFill>
                <a:effectLst/>
                <a:latin typeface="等线" panose="02010600030101010101" pitchFamily="2" charset="-122"/>
                <a:ea typeface="等线" panose="02010600030101010101" pitchFamily="2" charset="-122"/>
                <a:cs typeface="Times New Roman" panose="02020603050405020304" pitchFamily="18" charset="0"/>
              </a:rPr>
              <a:t>证据排除的宪法权利保护</a:t>
            </a:r>
          </a:p>
          <a:p>
            <a:pPr algn="just"/>
            <a:r>
              <a:rPr lang="zh-CN" altLang="zh-CN" sz="1800" kern="100" dirty="0">
                <a:solidFill>
                  <a:srgbClr val="FFFF00"/>
                </a:solidFill>
                <a:effectLst/>
                <a:latin typeface="等线" panose="02010600030101010101" pitchFamily="2" charset="-122"/>
                <a:ea typeface="等线" panose="02010600030101010101" pitchFamily="2" charset="-122"/>
                <a:cs typeface="Times New Roman" panose="02020603050405020304" pitchFamily="18" charset="0"/>
              </a:rPr>
              <a:t>尽管证据排除规则可能会增加审判时间和成本，但它们也是保护被告宪法权利的重要手段。非法获得的证据可能会使审判出现偏见和不公正，因此禁止使用这些证据可以确保审判的公正性和可信度。同样地，传闻证据也可能会不可靠，因此禁止使用这些证据可以确保审判不会基于不可靠的证据而做出不公正的判决。</a:t>
            </a:r>
          </a:p>
          <a:p>
            <a:pPr algn="just"/>
            <a:r>
              <a:rPr lang="en-US" altLang="zh-CN" sz="1800" kern="100" dirty="0">
                <a:solidFill>
                  <a:srgbClr val="00B050"/>
                </a:solidFill>
                <a:effectLst/>
                <a:latin typeface="等线" panose="02010600030101010101" pitchFamily="2" charset="-122"/>
                <a:ea typeface="等线" panose="02010600030101010101" pitchFamily="2" charset="-122"/>
                <a:cs typeface="Times New Roman" panose="02020603050405020304" pitchFamily="18" charset="0"/>
              </a:rPr>
              <a:t>3</a:t>
            </a:r>
            <a:r>
              <a:rPr lang="zh-CN" altLang="en-US" sz="1800" kern="100" dirty="0">
                <a:solidFill>
                  <a:srgbClr val="00B050"/>
                </a:solidFill>
                <a:effectLst/>
                <a:latin typeface="等线" panose="02010600030101010101" pitchFamily="2" charset="-122"/>
                <a:ea typeface="等线" panose="02010600030101010101" pitchFamily="2" charset="-122"/>
                <a:cs typeface="Times New Roman" panose="02020603050405020304" pitchFamily="18" charset="0"/>
              </a:rPr>
              <a:t>、</a:t>
            </a:r>
            <a:r>
              <a:rPr lang="zh-CN" altLang="zh-CN" sz="1800" kern="100" dirty="0">
                <a:solidFill>
                  <a:srgbClr val="00B050"/>
                </a:solidFill>
                <a:effectLst/>
                <a:latin typeface="等线" panose="02010600030101010101" pitchFamily="2" charset="-122"/>
                <a:ea typeface="等线" panose="02010600030101010101" pitchFamily="2" charset="-122"/>
                <a:cs typeface="Times New Roman" panose="02020603050405020304" pitchFamily="18" charset="0"/>
              </a:rPr>
              <a:t>证据排除的权衡</a:t>
            </a:r>
          </a:p>
          <a:p>
            <a:pPr algn="just"/>
            <a:r>
              <a:rPr lang="zh-CN" altLang="zh-CN" sz="1800" kern="100" dirty="0">
                <a:solidFill>
                  <a:srgbClr val="FFFF00"/>
                </a:solidFill>
                <a:effectLst/>
                <a:latin typeface="等线" panose="02010600030101010101" pitchFamily="2" charset="-122"/>
                <a:ea typeface="等线" panose="02010600030101010101" pitchFamily="2" charset="-122"/>
                <a:cs typeface="Times New Roman" panose="02020603050405020304" pitchFamily="18" charset="0"/>
              </a:rPr>
              <a:t>虽然证据排除规则对司法经济和宪法权利保护都有影响，但是它们之间需要权衡。如果过于强调司法经济，那么可能会导致审判不公正和不准确。如果过于强调宪法权利保护，那么可能会导致审判过于繁琐和昂贵。因此，需要在两者之间找到平衡点，以确保审判既公正又准确，同时不会过于繁琐和昂贵。</a:t>
            </a:r>
          </a:p>
        </p:txBody>
      </p:sp>
    </p:spTree>
    <p:extLst>
      <p:ext uri="{BB962C8B-B14F-4D97-AF65-F5344CB8AC3E}">
        <p14:creationId xmlns:p14="http://schemas.microsoft.com/office/powerpoint/2010/main" val="9271168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4CF19B-8880-014E-2BCA-EA98792FC7BE}"/>
              </a:ext>
            </a:extLst>
          </p:cNvPr>
          <p:cNvSpPr>
            <a:spLocks noGrp="1"/>
          </p:cNvSpPr>
          <p:nvPr>
            <p:ph type="title"/>
          </p:nvPr>
        </p:nvSpPr>
        <p:spPr/>
        <p:txBody>
          <a:bodyPr/>
          <a:lstStyle/>
          <a:p>
            <a:r>
              <a:rPr lang="zh-CN" altLang="en-US" dirty="0"/>
              <a:t>证明责任：</a:t>
            </a:r>
          </a:p>
        </p:txBody>
      </p:sp>
      <p:sp>
        <p:nvSpPr>
          <p:cNvPr id="3" name="内容占位符 2">
            <a:extLst>
              <a:ext uri="{FF2B5EF4-FFF2-40B4-BE49-F238E27FC236}">
                <a16:creationId xmlns:a16="http://schemas.microsoft.com/office/drawing/2014/main" id="{C835FE0B-9EB4-2539-4904-E0DAD3FBC0C4}"/>
              </a:ext>
            </a:extLst>
          </p:cNvPr>
          <p:cNvSpPr>
            <a:spLocks noGrp="1"/>
          </p:cNvSpPr>
          <p:nvPr>
            <p:ph idx="1"/>
          </p:nvPr>
        </p:nvSpPr>
        <p:spPr/>
        <p:txBody>
          <a:bodyPr>
            <a:normAutofit fontScale="77500" lnSpcReduction="20000"/>
          </a:bodyPr>
          <a:lstStyle/>
          <a:p>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从经济学的角度来看，举证责任可以被视为一种</a:t>
            </a:r>
            <a:r>
              <a:rPr lang="zh-CN" altLang="zh-CN" sz="1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成本和收益的权衡。在法律诉讼中，当事人需要花费时间和金钱来收集证据和聘请律师</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，而这些成本可能会影响当事人的经济状况。如果当事人无法成功地证明其主张的事实，他们可能会面临</a:t>
            </a:r>
            <a:r>
              <a:rPr lang="zh-CN" altLang="zh-CN" sz="1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败诉的风险</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，从而需要承担相应的损失。</a:t>
            </a:r>
          </a:p>
          <a:p>
            <a:r>
              <a:rPr lang="zh-CN" altLang="zh-CN" sz="1800" kern="100" dirty="0">
                <a:solidFill>
                  <a:srgbClr val="FFFF00"/>
                </a:solidFill>
                <a:effectLst/>
                <a:latin typeface="等线" panose="02010600030101010101" pitchFamily="2" charset="-122"/>
                <a:ea typeface="等线" panose="02010600030101010101" pitchFamily="2" charset="-122"/>
                <a:cs typeface="Times New Roman" panose="02020603050405020304" pitchFamily="18" charset="0"/>
              </a:rPr>
              <a:t>如果证明责任过高，当事人可能需要承担巨大的成本，这可能使得他们在经济上无法承受，从而对他们的日常生活和生产经营活动造成负面影响。如果证明责任过低，可能会导致当事人缺乏自我约束和自我管理的动力，从而增加了法律风险。</a:t>
            </a:r>
            <a:endParaRPr lang="en-US" altLang="zh-CN" sz="1800" kern="100" dirty="0">
              <a:solidFill>
                <a:srgbClr val="FFFF00"/>
              </a:solidFill>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信息不对称对举证责任分配的影响：</a:t>
            </a:r>
          </a:p>
          <a:p>
            <a:pPr algn="just"/>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1</a:t>
            </a:r>
            <a:r>
              <a:rPr lang="zh-CN" altLang="en-US" sz="1800" kern="100" dirty="0">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增加举证难度：由于信息不对称，一方可能无法获取足够的信息来支持其主张。这使得举证变得更加困难，并可能导致证据不足或证据不充分的情况。</a:t>
            </a:r>
          </a:p>
          <a:p>
            <a:pPr algn="just"/>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2</a:t>
            </a:r>
            <a:r>
              <a:rPr lang="zh-CN" altLang="en-US" sz="1800" kern="100" dirty="0">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改变举证责任分配：在某些情况下，法律规定或法院判决可能会根据信息不对称的情况调整举证责任的分配。例如，如果一方明显掌握更多信息，法律可能会要求该方承担更多的举证责任。</a:t>
            </a:r>
          </a:p>
          <a:p>
            <a:pPr algn="just"/>
            <a:r>
              <a:rPr lang="zh-CN" altLang="en-US"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3</a:t>
            </a:r>
            <a:r>
              <a:rPr lang="zh-CN" altLang="en-US" sz="1800" kern="100" dirty="0">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增加诉讼风险：由于信息不对称，一方可能无法充分了解案件的事实和法律问题。这可能导致诉讼结果的不确定性增加，增加诉讼风险。</a:t>
            </a:r>
            <a:endParaRPr lang="zh-CN" altLang="zh-CN" sz="1800" kern="100" dirty="0">
              <a:solidFill>
                <a:srgbClr val="FFFF00"/>
              </a:solidFill>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2454937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5A0A38-93E2-C13A-73AB-BA812DC2979D}"/>
              </a:ext>
            </a:extLst>
          </p:cNvPr>
          <p:cNvSpPr>
            <a:spLocks noGrp="1"/>
          </p:cNvSpPr>
          <p:nvPr>
            <p:ph type="title"/>
          </p:nvPr>
        </p:nvSpPr>
        <p:spPr/>
        <p:txBody>
          <a:bodyPr/>
          <a:lstStyle/>
          <a:p>
            <a:r>
              <a:rPr lang="zh-CN" altLang="en-US" dirty="0"/>
              <a:t>证明标准：</a:t>
            </a:r>
          </a:p>
        </p:txBody>
      </p:sp>
      <p:sp>
        <p:nvSpPr>
          <p:cNvPr id="3" name="内容占位符 2">
            <a:extLst>
              <a:ext uri="{FF2B5EF4-FFF2-40B4-BE49-F238E27FC236}">
                <a16:creationId xmlns:a16="http://schemas.microsoft.com/office/drawing/2014/main" id="{51CC793E-B36F-F46B-E6DF-37F78C012538}"/>
              </a:ext>
            </a:extLst>
          </p:cNvPr>
          <p:cNvSpPr>
            <a:spLocks noGrp="1"/>
          </p:cNvSpPr>
          <p:nvPr>
            <p:ph idx="1"/>
          </p:nvPr>
        </p:nvSpPr>
        <p:spPr/>
        <p:txBody>
          <a:bodyPr>
            <a:normAutofit fontScale="62500" lnSpcReduction="20000"/>
          </a:bodyPr>
          <a:lstStyle/>
          <a:p>
            <a:pPr algn="just"/>
            <a:r>
              <a:rPr lang="en-US" altLang="zh-CN" sz="1800" kern="100" dirty="0">
                <a:solidFill>
                  <a:srgbClr val="00B050"/>
                </a:solidFill>
                <a:effectLst/>
                <a:latin typeface="等线" panose="02010600030101010101" pitchFamily="2" charset="-122"/>
                <a:ea typeface="等线" panose="02010600030101010101" pitchFamily="2" charset="-122"/>
                <a:cs typeface="Times New Roman" panose="02020603050405020304" pitchFamily="18" charset="0"/>
              </a:rPr>
              <a:t>1</a:t>
            </a:r>
            <a:r>
              <a:rPr lang="zh-CN" altLang="zh-CN" sz="1800" kern="100" dirty="0">
                <a:solidFill>
                  <a:srgbClr val="00B050"/>
                </a:solidFill>
                <a:effectLst/>
                <a:latin typeface="等线" panose="02010600030101010101" pitchFamily="2" charset="-122"/>
                <a:ea typeface="等线" panose="02010600030101010101" pitchFamily="2" charset="-122"/>
                <a:cs typeface="Times New Roman" panose="02020603050405020304" pitchFamily="18" charset="0"/>
              </a:rPr>
              <a:t>、证明标准与诉讼成本</a:t>
            </a:r>
          </a:p>
          <a:p>
            <a:pPr algn="just"/>
            <a:r>
              <a:rPr lang="zh-CN" altLang="zh-CN" sz="1800" kern="100" dirty="0">
                <a:solidFill>
                  <a:srgbClr val="FFFF00"/>
                </a:solidFill>
                <a:effectLst/>
                <a:latin typeface="等线" panose="02010600030101010101" pitchFamily="2" charset="-122"/>
                <a:ea typeface="等线" panose="02010600030101010101" pitchFamily="2" charset="-122"/>
                <a:cs typeface="Times New Roman" panose="02020603050405020304" pitchFamily="18" charset="0"/>
              </a:rPr>
              <a:t>证明标准的高低直接影响了诉讼的成本。高证明标准意味着需要更多的证据和更深入的调查，这增加了诉讼的时间和金钱成本。而低证明标准则可能导致错误的判决或调解，从而增加了纠正错误和赔偿的成本。因此，合理的证明标准应当能够平衡这两种成本。</a:t>
            </a:r>
          </a:p>
          <a:p>
            <a:pPr algn="just"/>
            <a:r>
              <a:rPr lang="en-US" altLang="zh-CN" sz="1800" kern="100" dirty="0">
                <a:solidFill>
                  <a:srgbClr val="00B050"/>
                </a:solidFill>
                <a:effectLst/>
                <a:latin typeface="等线" panose="02010600030101010101" pitchFamily="2" charset="-122"/>
                <a:ea typeface="等线" panose="02010600030101010101" pitchFamily="2" charset="-122"/>
                <a:cs typeface="Times New Roman" panose="02020603050405020304" pitchFamily="18" charset="0"/>
              </a:rPr>
              <a:t>2</a:t>
            </a:r>
            <a:r>
              <a:rPr lang="zh-CN" altLang="zh-CN" sz="1800" kern="100" dirty="0">
                <a:solidFill>
                  <a:srgbClr val="00B050"/>
                </a:solidFill>
                <a:effectLst/>
                <a:latin typeface="等线" panose="02010600030101010101" pitchFamily="2" charset="-122"/>
                <a:ea typeface="等线" panose="02010600030101010101" pitchFamily="2" charset="-122"/>
                <a:cs typeface="Times New Roman" panose="02020603050405020304" pitchFamily="18" charset="0"/>
              </a:rPr>
              <a:t>、证明标准与诉讼效率</a:t>
            </a:r>
          </a:p>
          <a:p>
            <a:pPr algn="just"/>
            <a:r>
              <a:rPr lang="zh-CN" altLang="zh-CN" sz="1800" kern="100" dirty="0">
                <a:solidFill>
                  <a:srgbClr val="FFFF00"/>
                </a:solidFill>
                <a:effectLst/>
                <a:latin typeface="等线" panose="02010600030101010101" pitchFamily="2" charset="-122"/>
                <a:ea typeface="等线" panose="02010600030101010101" pitchFamily="2" charset="-122"/>
                <a:cs typeface="Times New Roman" panose="02020603050405020304" pitchFamily="18" charset="0"/>
              </a:rPr>
              <a:t>证明标准也影响了诉讼效率。如果证明标准过高，可能会导致案件审理时间过长，浪费司法资源。而如果证明标准过低，则可能会导致案件审理过于仓促，无法充分听取和考虑各方的意见和证据，从而影响判决的公正性。因此，合理的证明标准应当能够提高诉讼效率，同时保证判决的公正性。</a:t>
            </a:r>
          </a:p>
          <a:p>
            <a:pPr algn="just"/>
            <a:r>
              <a:rPr lang="en-US" altLang="zh-CN" sz="1800" kern="100" dirty="0">
                <a:solidFill>
                  <a:srgbClr val="00B050"/>
                </a:solidFill>
                <a:effectLst/>
                <a:latin typeface="等线" panose="02010600030101010101" pitchFamily="2" charset="-122"/>
                <a:ea typeface="等线" panose="02010600030101010101" pitchFamily="2" charset="-122"/>
                <a:cs typeface="Times New Roman" panose="02020603050405020304" pitchFamily="18" charset="0"/>
              </a:rPr>
              <a:t>3</a:t>
            </a:r>
            <a:r>
              <a:rPr lang="zh-CN" altLang="zh-CN" sz="1800" kern="100" dirty="0">
                <a:solidFill>
                  <a:srgbClr val="00B050"/>
                </a:solidFill>
                <a:effectLst/>
                <a:latin typeface="等线" panose="02010600030101010101" pitchFamily="2" charset="-122"/>
                <a:ea typeface="等线" panose="02010600030101010101" pitchFamily="2" charset="-122"/>
                <a:cs typeface="Times New Roman" panose="02020603050405020304" pitchFamily="18" charset="0"/>
              </a:rPr>
              <a:t>、证明标准与激励机制</a:t>
            </a:r>
          </a:p>
          <a:p>
            <a:pPr algn="just"/>
            <a:r>
              <a:rPr lang="zh-CN" altLang="zh-CN" sz="1800" kern="100" dirty="0">
                <a:solidFill>
                  <a:srgbClr val="FFFF00"/>
                </a:solidFill>
                <a:effectLst/>
                <a:latin typeface="等线" panose="02010600030101010101" pitchFamily="2" charset="-122"/>
                <a:ea typeface="等线" panose="02010600030101010101" pitchFamily="2" charset="-122"/>
                <a:cs typeface="Times New Roman" panose="02020603050405020304" pitchFamily="18" charset="0"/>
              </a:rPr>
              <a:t>证明标准的高低还影响了当事人和司法机关的激励机制。高证明标准可以鼓励当事人更加谨慎地行事，减少诉讼的发生，同时也可以提高司法机关的责任感和公正性。而低证明标准则可能鼓励当事人采取更多的诉讼行为，导致司法资源的浪费，同时也可能降低司法机关的责任感和公正性。因此，合理的证明标准应当能够平衡这两种激励，以实现公正、高效的司法体系。</a:t>
            </a:r>
          </a:p>
          <a:p>
            <a:pPr algn="just"/>
            <a:r>
              <a:rPr lang="en-US" altLang="zh-CN" sz="1800" kern="100" dirty="0">
                <a:solidFill>
                  <a:srgbClr val="00B050"/>
                </a:solidFill>
                <a:effectLst/>
                <a:latin typeface="等线" panose="02010600030101010101" pitchFamily="2" charset="-122"/>
                <a:ea typeface="等线" panose="02010600030101010101" pitchFamily="2" charset="-122"/>
                <a:cs typeface="Times New Roman" panose="02020603050405020304" pitchFamily="18" charset="0"/>
              </a:rPr>
              <a:t>4</a:t>
            </a:r>
            <a:r>
              <a:rPr lang="zh-CN" altLang="zh-CN" sz="1800" kern="100" dirty="0">
                <a:solidFill>
                  <a:srgbClr val="00B050"/>
                </a:solidFill>
                <a:effectLst/>
                <a:latin typeface="等线" panose="02010600030101010101" pitchFamily="2" charset="-122"/>
                <a:ea typeface="等线" panose="02010600030101010101" pitchFamily="2" charset="-122"/>
                <a:cs typeface="Times New Roman" panose="02020603050405020304" pitchFamily="18" charset="0"/>
              </a:rPr>
              <a:t>、证明标准与市场交易</a:t>
            </a:r>
          </a:p>
          <a:p>
            <a:pPr algn="just"/>
            <a:r>
              <a:rPr lang="zh-CN" altLang="zh-CN" sz="1800" kern="100" dirty="0">
                <a:solidFill>
                  <a:srgbClr val="FFFF00"/>
                </a:solidFill>
                <a:effectLst/>
                <a:latin typeface="等线" panose="02010600030101010101" pitchFamily="2" charset="-122"/>
                <a:ea typeface="等线" panose="02010600030101010101" pitchFamily="2" charset="-122"/>
                <a:cs typeface="Times New Roman" panose="02020603050405020304" pitchFamily="18" charset="0"/>
              </a:rPr>
              <a:t>在市场交易中，证明标准也具有重要的意义。高证明标准可以保护消费者的权益，提高市场的公平性和透明度。而低证明标准则可能降低市场的公平性和透明度，增加市场交易的风险。</a:t>
            </a:r>
          </a:p>
        </p:txBody>
      </p:sp>
    </p:spTree>
    <p:extLst>
      <p:ext uri="{BB962C8B-B14F-4D97-AF65-F5344CB8AC3E}">
        <p14:creationId xmlns:p14="http://schemas.microsoft.com/office/powerpoint/2010/main" val="17172222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84FC90-EA76-7935-38BE-61240ABEEFD3}"/>
              </a:ext>
            </a:extLst>
          </p:cNvPr>
          <p:cNvSpPr>
            <a:spLocks noGrp="1"/>
          </p:cNvSpPr>
          <p:nvPr>
            <p:ph type="title"/>
          </p:nvPr>
        </p:nvSpPr>
        <p:spPr/>
        <p:txBody>
          <a:bodyPr/>
          <a:lstStyle/>
          <a:p>
            <a:r>
              <a:rPr lang="zh-CN" altLang="en-US" dirty="0">
                <a:highlight>
                  <a:srgbClr val="FF0000"/>
                </a:highlight>
              </a:rPr>
              <a:t>从人性角度看证据</a:t>
            </a:r>
            <a:endParaRPr lang="zh-CN" altLang="en-US" dirty="0"/>
          </a:p>
        </p:txBody>
      </p:sp>
      <p:sp>
        <p:nvSpPr>
          <p:cNvPr id="4" name="内容占位符 3">
            <a:extLst>
              <a:ext uri="{FF2B5EF4-FFF2-40B4-BE49-F238E27FC236}">
                <a16:creationId xmlns:a16="http://schemas.microsoft.com/office/drawing/2014/main" id="{CF3AFA33-80D4-4A35-29B7-85CFAA4BBB5F}"/>
              </a:ext>
            </a:extLst>
          </p:cNvPr>
          <p:cNvSpPr>
            <a:spLocks noGrp="1"/>
          </p:cNvSpPr>
          <p:nvPr>
            <p:ph idx="1"/>
          </p:nvPr>
        </p:nvSpPr>
        <p:spPr/>
        <p:txBody>
          <a:bodyPr>
            <a:normAutofit fontScale="85000" lnSpcReduction="10000"/>
          </a:bodyPr>
          <a:lstStyle/>
          <a:p>
            <a:r>
              <a:rPr lang="zh-CN" altLang="en-US" dirty="0"/>
              <a:t>为什么你经常被伤害、欺骗、背叛、玩弄、利用，因为对人性无知。</a:t>
            </a:r>
            <a:endParaRPr lang="en-US" altLang="zh-CN" dirty="0"/>
          </a:p>
          <a:p>
            <a:r>
              <a:rPr lang="zh-CN" altLang="en-US" dirty="0">
                <a:solidFill>
                  <a:srgbClr val="00B0F0"/>
                </a:solidFill>
              </a:rPr>
              <a:t>一套是书本知识，一套是社会知识；</a:t>
            </a:r>
            <a:endParaRPr lang="en-US" altLang="zh-CN" dirty="0">
              <a:solidFill>
                <a:srgbClr val="00B0F0"/>
              </a:solidFill>
            </a:endParaRPr>
          </a:p>
          <a:p>
            <a:r>
              <a:rPr lang="zh-CN" altLang="en-US" dirty="0">
                <a:solidFill>
                  <a:srgbClr val="00B0F0"/>
                </a:solidFill>
              </a:rPr>
              <a:t>一套是门内知识，一套是门外知识；</a:t>
            </a:r>
            <a:endParaRPr lang="en-US" altLang="zh-CN" dirty="0">
              <a:solidFill>
                <a:srgbClr val="00B0F0"/>
              </a:solidFill>
            </a:endParaRPr>
          </a:p>
          <a:p>
            <a:r>
              <a:rPr lang="zh-CN" altLang="en-US" dirty="0">
                <a:solidFill>
                  <a:srgbClr val="00B0F0"/>
                </a:solidFill>
              </a:rPr>
              <a:t>一套规则是公平正义道德礼仪，一套规则是背后的利益斗争</a:t>
            </a:r>
            <a:r>
              <a:rPr lang="zh-CN" altLang="en-US" dirty="0"/>
              <a:t>，利益是推动人们行为的重要逻辑；</a:t>
            </a:r>
            <a:endParaRPr lang="en-US" altLang="zh-CN" dirty="0"/>
          </a:p>
          <a:p>
            <a:r>
              <a:rPr lang="en-US" altLang="zh-CN" dirty="0"/>
              <a:t>   </a:t>
            </a:r>
            <a:r>
              <a:rPr lang="zh-CN" altLang="en-US" dirty="0"/>
              <a:t>不要挑战人性，认识自己，了解彼此。</a:t>
            </a:r>
            <a:endParaRPr lang="en-US" altLang="zh-CN" dirty="0"/>
          </a:p>
          <a:p>
            <a:endParaRPr lang="en-US" altLang="zh-CN" dirty="0"/>
          </a:p>
          <a:p>
            <a:r>
              <a:rPr lang="zh-CN" altLang="en-US" dirty="0">
                <a:solidFill>
                  <a:srgbClr val="00B050"/>
                </a:solidFill>
              </a:rPr>
              <a:t>有钱人培养孩子，会让他精通人性和权谋秘术；</a:t>
            </a:r>
            <a:endParaRPr lang="en-US" altLang="zh-CN" dirty="0">
              <a:solidFill>
                <a:srgbClr val="00B050"/>
              </a:solidFill>
            </a:endParaRPr>
          </a:p>
          <a:p>
            <a:r>
              <a:rPr lang="zh-CN" altLang="en-US" dirty="0">
                <a:solidFill>
                  <a:srgbClr val="00B050"/>
                </a:solidFill>
              </a:rPr>
              <a:t>穷人培养孩子，只会天天报辅导班和学习技能。</a:t>
            </a:r>
            <a:endParaRPr lang="en-US" altLang="zh-CN" dirty="0">
              <a:solidFill>
                <a:srgbClr val="00B050"/>
              </a:solidFill>
            </a:endParaRPr>
          </a:p>
          <a:p>
            <a:r>
              <a:rPr lang="zh-CN" altLang="en-US" dirty="0">
                <a:solidFill>
                  <a:srgbClr val="00B0F0"/>
                </a:solidFill>
              </a:rPr>
              <a:t>通人性者，通金钱；通人性者，通幸福；做一个有手段的好人。</a:t>
            </a:r>
            <a:endParaRPr lang="en-US" altLang="zh-CN" dirty="0">
              <a:solidFill>
                <a:srgbClr val="00B0F0"/>
              </a:solidFill>
            </a:endParaRPr>
          </a:p>
          <a:p>
            <a:r>
              <a:rPr lang="zh-CN" altLang="en-US" dirty="0"/>
              <a:t>人的前半生是追求名利，其实真正的幸福是学会放下。</a:t>
            </a:r>
            <a:endParaRPr lang="en-US" altLang="zh-CN" dirty="0"/>
          </a:p>
        </p:txBody>
      </p:sp>
    </p:spTree>
    <p:extLst>
      <p:ext uri="{BB962C8B-B14F-4D97-AF65-F5344CB8AC3E}">
        <p14:creationId xmlns:p14="http://schemas.microsoft.com/office/powerpoint/2010/main" val="2829856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lnSpcReduction="20000"/>
          </a:bodyPr>
          <a:lstStyle/>
          <a:p>
            <a:r>
              <a:rPr lang="zh-CN" altLang="zh-CN" dirty="0"/>
              <a:t>清朝末年，在浙江省余杭县城里住着一对母女，以裁缝为生。女儿毕秀姑生得洁白秀丽，人送别号“</a:t>
            </a:r>
            <a:r>
              <a:rPr lang="zh-CN" altLang="zh-CN" dirty="0">
                <a:solidFill>
                  <a:srgbClr val="FF0000"/>
                </a:solidFill>
              </a:rPr>
              <a:t>小白菜</a:t>
            </a:r>
            <a:r>
              <a:rPr lang="zh-CN" altLang="zh-CN" dirty="0"/>
              <a:t>”。小小县城，出此美女，难免招蜂引蝶，并惹出不少“桃色流言”。她自恃貌美，看不上凡夫粗汉，而大家子弟又看不上她的出身和名声，结果是高不成低不就，二十多岁仍未出嫁。她心中倒有一个情人，名叫杨乃武。</a:t>
            </a:r>
            <a:endParaRPr lang="en-US" altLang="zh-CN" dirty="0"/>
          </a:p>
          <a:p>
            <a:r>
              <a:rPr lang="zh-CN" altLang="zh-CN" dirty="0"/>
              <a:t>此人出身于书香门第，相貌英俊，文才出众，在当地也算得上小有名气的风流才子。不过，他经常包揽诉讼，且恃才傲物，也就得罪了一些地方</a:t>
            </a:r>
            <a:r>
              <a:rPr lang="zh-CN" altLang="zh-CN" dirty="0">
                <a:solidFill>
                  <a:srgbClr val="FF0000"/>
                </a:solidFill>
              </a:rPr>
              <a:t>士绅和纨绔子弟。他比秀姑年长八岁，已有妻室</a:t>
            </a:r>
            <a:r>
              <a:rPr lang="zh-CN" altLang="zh-CN" dirty="0"/>
              <a:t>。两人虽有来往，并无不正当关系。杨乃武曾想娶秀姑做妾，但秀姑之母不愿让独养女儿做人偏房，好事未成。</a:t>
            </a:r>
            <a:endParaRPr lang="zh-CN" altLang="en-US" dirty="0"/>
          </a:p>
        </p:txBody>
      </p:sp>
    </p:spTree>
    <p:extLst>
      <p:ext uri="{BB962C8B-B14F-4D97-AF65-F5344CB8AC3E}">
        <p14:creationId xmlns:p14="http://schemas.microsoft.com/office/powerpoint/2010/main" val="39867140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3B55AB-C47B-465A-5775-2B6D45A6F09C}"/>
              </a:ext>
            </a:extLst>
          </p:cNvPr>
          <p:cNvSpPr>
            <a:spLocks noGrp="1"/>
          </p:cNvSpPr>
          <p:nvPr>
            <p:ph type="title"/>
          </p:nvPr>
        </p:nvSpPr>
        <p:spPr/>
        <p:txBody>
          <a:bodyPr/>
          <a:lstStyle/>
          <a:p>
            <a:endParaRPr lang="zh-CN" altLang="en-US"/>
          </a:p>
        </p:txBody>
      </p:sp>
      <p:pic>
        <p:nvPicPr>
          <p:cNvPr id="4" name="内容占位符 4">
            <a:extLst>
              <a:ext uri="{FF2B5EF4-FFF2-40B4-BE49-F238E27FC236}">
                <a16:creationId xmlns:a16="http://schemas.microsoft.com/office/drawing/2014/main" id="{0FFF890B-327B-2629-D5AB-1FA3B6FB1F6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39752" y="987574"/>
            <a:ext cx="2953115" cy="3935949"/>
          </a:xfrm>
        </p:spPr>
      </p:pic>
    </p:spTree>
    <p:extLst>
      <p:ext uri="{BB962C8B-B14F-4D97-AF65-F5344CB8AC3E}">
        <p14:creationId xmlns:p14="http://schemas.microsoft.com/office/powerpoint/2010/main" val="36661464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818DD8-681B-D675-C029-3162A0BD2A0A}"/>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CB6C2D08-9FC6-1345-3B90-85E54ACCFEF5}"/>
              </a:ext>
            </a:extLst>
          </p:cNvPr>
          <p:cNvSpPr>
            <a:spLocks noGrp="1"/>
          </p:cNvSpPr>
          <p:nvPr>
            <p:ph idx="1"/>
          </p:nvPr>
        </p:nvSpPr>
        <p:spPr/>
        <p:txBody>
          <a:bodyPr>
            <a:normAutofit fontScale="85000" lnSpcReduction="20000"/>
          </a:bodyPr>
          <a:lstStyle/>
          <a:p>
            <a:r>
              <a:rPr lang="zh-CN" altLang="en-US" dirty="0">
                <a:solidFill>
                  <a:srgbClr val="FF0000"/>
                </a:solidFill>
              </a:rPr>
              <a:t>最好赚的四种钱：</a:t>
            </a:r>
            <a:endParaRPr lang="en-US" altLang="zh-CN" dirty="0">
              <a:solidFill>
                <a:srgbClr val="FF0000"/>
              </a:solidFill>
            </a:endParaRPr>
          </a:p>
          <a:p>
            <a:r>
              <a:rPr lang="en-US" altLang="zh-CN" dirty="0">
                <a:solidFill>
                  <a:srgbClr val="00B0F0"/>
                </a:solidFill>
              </a:rPr>
              <a:t>1.</a:t>
            </a:r>
            <a:r>
              <a:rPr lang="zh-CN" altLang="en-US" dirty="0">
                <a:solidFill>
                  <a:srgbClr val="00B0F0"/>
                </a:solidFill>
              </a:rPr>
              <a:t>信息差的钱：</a:t>
            </a:r>
            <a:r>
              <a:rPr lang="zh-CN" altLang="en-US" dirty="0"/>
              <a:t>我知道你不知道；</a:t>
            </a:r>
            <a:endParaRPr lang="en-US" altLang="zh-CN" dirty="0"/>
          </a:p>
          <a:p>
            <a:r>
              <a:rPr lang="en-US" altLang="zh-CN" dirty="0">
                <a:solidFill>
                  <a:srgbClr val="00B0F0"/>
                </a:solidFill>
              </a:rPr>
              <a:t>2.</a:t>
            </a:r>
            <a:r>
              <a:rPr lang="zh-CN" altLang="en-US" dirty="0">
                <a:solidFill>
                  <a:srgbClr val="00B0F0"/>
                </a:solidFill>
              </a:rPr>
              <a:t>认知差的钱：</a:t>
            </a:r>
            <a:r>
              <a:rPr lang="zh-CN" altLang="en-US" dirty="0"/>
              <a:t>我懂你不懂；</a:t>
            </a:r>
            <a:endParaRPr lang="en-US" altLang="zh-CN" dirty="0"/>
          </a:p>
          <a:p>
            <a:r>
              <a:rPr lang="en-US" altLang="zh-CN" dirty="0">
                <a:solidFill>
                  <a:srgbClr val="00B0F0"/>
                </a:solidFill>
              </a:rPr>
              <a:t>3.</a:t>
            </a:r>
            <a:r>
              <a:rPr lang="zh-CN" altLang="en-US" dirty="0">
                <a:solidFill>
                  <a:srgbClr val="00B0F0"/>
                </a:solidFill>
              </a:rPr>
              <a:t>执行力的钱：</a:t>
            </a:r>
            <a:r>
              <a:rPr lang="zh-CN" altLang="en-US" dirty="0"/>
              <a:t>我知道你也知道，但你没去做，我去做了；</a:t>
            </a:r>
            <a:endParaRPr lang="en-US" altLang="zh-CN" dirty="0"/>
          </a:p>
          <a:p>
            <a:r>
              <a:rPr lang="en-US" altLang="zh-CN" dirty="0">
                <a:solidFill>
                  <a:srgbClr val="00B0F0"/>
                </a:solidFill>
              </a:rPr>
              <a:t>4.</a:t>
            </a:r>
            <a:r>
              <a:rPr lang="zh-CN" altLang="en-US" dirty="0">
                <a:solidFill>
                  <a:srgbClr val="00B0F0"/>
                </a:solidFill>
              </a:rPr>
              <a:t>核心竞争力的钱：</a:t>
            </a:r>
            <a:r>
              <a:rPr lang="zh-CN" altLang="en-US" dirty="0"/>
              <a:t>你懂我也懂，但我做的比你优秀，让你学，你都学不会。</a:t>
            </a:r>
            <a:endParaRPr lang="en-US" altLang="zh-CN" dirty="0"/>
          </a:p>
          <a:p>
            <a:endParaRPr lang="en-US" altLang="zh-CN" dirty="0"/>
          </a:p>
          <a:p>
            <a:r>
              <a:rPr lang="zh-CN" altLang="en-US" dirty="0">
                <a:solidFill>
                  <a:srgbClr val="FF0000"/>
                </a:solidFill>
              </a:rPr>
              <a:t>顺应别人的人性：</a:t>
            </a:r>
            <a:endParaRPr lang="en-US" altLang="zh-CN" dirty="0">
              <a:solidFill>
                <a:srgbClr val="FF0000"/>
              </a:solidFill>
            </a:endParaRPr>
          </a:p>
          <a:p>
            <a:r>
              <a:rPr lang="zh-CN" altLang="en-US" dirty="0">
                <a:solidFill>
                  <a:srgbClr val="FFFF00"/>
                </a:solidFill>
              </a:rPr>
              <a:t>满足他人的需要才能征服他的人心、小米拼多多利用占便宜的心理；</a:t>
            </a:r>
            <a:endParaRPr lang="en-US" altLang="zh-CN" dirty="0">
              <a:solidFill>
                <a:srgbClr val="FFFF00"/>
              </a:solidFill>
            </a:endParaRPr>
          </a:p>
          <a:p>
            <a:r>
              <a:rPr lang="zh-CN" altLang="en-US" dirty="0">
                <a:solidFill>
                  <a:srgbClr val="FF0000"/>
                </a:solidFill>
              </a:rPr>
              <a:t>对抗自己的人性：</a:t>
            </a:r>
            <a:endParaRPr lang="en-US" altLang="zh-CN" dirty="0">
              <a:solidFill>
                <a:srgbClr val="FF0000"/>
              </a:solidFill>
            </a:endParaRPr>
          </a:p>
          <a:p>
            <a:r>
              <a:rPr lang="zh-CN" altLang="en-US" dirty="0">
                <a:solidFill>
                  <a:srgbClr val="FFFF00"/>
                </a:solidFill>
              </a:rPr>
              <a:t>别人看手机、你看书；别人打游戏、你打字；别人做梦、你做事；别人消磨时间、你利用时间</a:t>
            </a:r>
            <a:r>
              <a:rPr lang="zh-CN" altLang="en-US" dirty="0">
                <a:solidFill>
                  <a:srgbClr val="FF0000"/>
                </a:solidFill>
              </a:rPr>
              <a:t>。</a:t>
            </a:r>
          </a:p>
        </p:txBody>
      </p:sp>
    </p:spTree>
    <p:extLst>
      <p:ext uri="{BB962C8B-B14F-4D97-AF65-F5344CB8AC3E}">
        <p14:creationId xmlns:p14="http://schemas.microsoft.com/office/powerpoint/2010/main" val="4123215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50F4AC-7290-F68A-E5F2-D3AEE7B50A6B}"/>
              </a:ext>
            </a:extLst>
          </p:cNvPr>
          <p:cNvSpPr>
            <a:spLocks noGrp="1"/>
          </p:cNvSpPr>
          <p:nvPr>
            <p:ph type="title"/>
          </p:nvPr>
        </p:nvSpPr>
        <p:spPr/>
        <p:txBody>
          <a:bodyPr>
            <a:normAutofit/>
          </a:bodyPr>
          <a:lstStyle/>
          <a:p>
            <a:r>
              <a:rPr lang="zh-CN" altLang="zh-CN" sz="1800" kern="100" dirty="0">
                <a:latin typeface="等线" panose="02010600030101010101" pitchFamily="2" charset="-122"/>
                <a:ea typeface="等线" panose="02010600030101010101" pitchFamily="2" charset="-122"/>
                <a:cs typeface="Times New Roman" panose="02020603050405020304" pitchFamily="18" charset="0"/>
              </a:rPr>
              <a:t>法律的人性基础是指人性对于法律产生、发展和变化的影响</a:t>
            </a:r>
            <a:endParaRPr lang="zh-CN" altLang="en-US" sz="1800" dirty="0"/>
          </a:p>
        </p:txBody>
      </p:sp>
      <p:sp>
        <p:nvSpPr>
          <p:cNvPr id="3" name="内容占位符 2">
            <a:extLst>
              <a:ext uri="{FF2B5EF4-FFF2-40B4-BE49-F238E27FC236}">
                <a16:creationId xmlns:a16="http://schemas.microsoft.com/office/drawing/2014/main" id="{A2256161-CC9F-6B7A-AC68-71BD9A348BE4}"/>
              </a:ext>
            </a:extLst>
          </p:cNvPr>
          <p:cNvSpPr>
            <a:spLocks noGrp="1"/>
          </p:cNvSpPr>
          <p:nvPr>
            <p:ph idx="1"/>
          </p:nvPr>
        </p:nvSpPr>
        <p:spPr/>
        <p:txBody>
          <a:bodyPr>
            <a:normAutofit fontScale="70000" lnSpcReduction="20000"/>
          </a:bodyPr>
          <a:lstStyle/>
          <a:p>
            <a:pPr algn="just"/>
            <a:r>
              <a:rPr lang="zh-CN" altLang="zh-CN" sz="1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（一）人性对法律的影响</a:t>
            </a:r>
          </a:p>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人性是法律的基础，是法律的动机和目的。人性是法律发展的动力，推动着法律的进步和发展。人性也是法律价值的核心，使法律具有人文关怀和社会责任感。</a:t>
            </a:r>
          </a:p>
          <a:p>
            <a:pPr algn="just"/>
            <a:r>
              <a:rPr lang="zh-CN" altLang="zh-CN" sz="1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（二）法律对人的尊重和保护</a:t>
            </a:r>
          </a:p>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法律通过保护人权、维护公正、促进平等来尊重人的人格尊严和价值。同时，法律也通过打击犯罪、惩治违法行为来保护人的生命财产安全和合法权益。</a:t>
            </a:r>
          </a:p>
          <a:p>
            <a:pPr algn="just"/>
            <a:r>
              <a:rPr lang="zh-CN" altLang="zh-CN" sz="1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a:t>
            </a:r>
            <a:r>
              <a:rPr lang="zh-CN" altLang="en-US" sz="1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三</a:t>
            </a:r>
            <a:r>
              <a:rPr lang="zh-CN" altLang="zh-CN" sz="1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）人权与法律的关联</a:t>
            </a:r>
          </a:p>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人权指的是人类应当享有的基本权利和自由，是人的尊严和价值的体现。法律应当尊重和保护人权，并通过保障人权来实现人的自由和全面发展。</a:t>
            </a:r>
          </a:p>
          <a:p>
            <a:pPr algn="just"/>
            <a:r>
              <a:rPr lang="zh-CN" altLang="en-US" sz="18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（四）</a:t>
            </a:r>
            <a:r>
              <a:rPr lang="zh-CN" altLang="zh-CN" sz="1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法律在人性问题上的反应</a:t>
            </a:r>
          </a:p>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在制定过程中，法律应当考虑到人性问题，尽可能满足人的需求和利益。在实施过程中，法律应当针对人性的特点来进行调整和完善，以更好地适应社会的变化和发展。</a:t>
            </a:r>
          </a:p>
          <a:p>
            <a:pPr algn="just"/>
            <a:r>
              <a:rPr lang="zh-CN" altLang="en-US" sz="18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（五）</a:t>
            </a:r>
            <a:r>
              <a:rPr lang="zh-CN" altLang="zh-CN" sz="18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法律对人性的引导和规范</a:t>
            </a:r>
          </a:p>
          <a:p>
            <a:pPr algn="just"/>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法律</a:t>
            </a:r>
            <a:r>
              <a:rPr lang="zh-CN" altLang="zh-CN" sz="1800" kern="100" dirty="0">
                <a:solidFill>
                  <a:srgbClr val="00B0F0"/>
                </a:solidFill>
                <a:effectLst/>
                <a:latin typeface="等线" panose="02010600030101010101" pitchFamily="2" charset="-122"/>
                <a:ea typeface="等线" panose="02010600030101010101" pitchFamily="2" charset="-122"/>
                <a:cs typeface="Times New Roman" panose="02020603050405020304" pitchFamily="18" charset="0"/>
              </a:rPr>
              <a:t>通过规范人的行为来引导人走向正确的方向，促进人的全面发展和社会的和谐稳定。同时，法律也通过惩罚违法行为来防止人的行为走向极端和不法</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之路。</a:t>
            </a:r>
          </a:p>
        </p:txBody>
      </p:sp>
    </p:spTree>
    <p:extLst>
      <p:ext uri="{BB962C8B-B14F-4D97-AF65-F5344CB8AC3E}">
        <p14:creationId xmlns:p14="http://schemas.microsoft.com/office/powerpoint/2010/main" val="22531860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2D11D4-FAD4-5E13-5CDA-444634AAD6E0}"/>
              </a:ext>
            </a:extLst>
          </p:cNvPr>
          <p:cNvSpPr>
            <a:spLocks noGrp="1"/>
          </p:cNvSpPr>
          <p:nvPr>
            <p:ph type="title"/>
          </p:nvPr>
        </p:nvSpPr>
        <p:spPr/>
        <p:txBody>
          <a:bodyPr>
            <a:normAutofit/>
          </a:bodyPr>
          <a:lstStyle/>
          <a:p>
            <a:r>
              <a:rPr lang="zh-CN" altLang="en-US" sz="2800" dirty="0">
                <a:solidFill>
                  <a:srgbClr val="00B050"/>
                </a:solidFill>
              </a:rPr>
              <a:t>证据法对人性的顺应和规制：</a:t>
            </a:r>
          </a:p>
        </p:txBody>
      </p:sp>
      <p:sp>
        <p:nvSpPr>
          <p:cNvPr id="3" name="内容占位符 2">
            <a:extLst>
              <a:ext uri="{FF2B5EF4-FFF2-40B4-BE49-F238E27FC236}">
                <a16:creationId xmlns:a16="http://schemas.microsoft.com/office/drawing/2014/main" id="{94F95C98-EBA1-8D40-27E9-BEBE71E7685E}"/>
              </a:ext>
            </a:extLst>
          </p:cNvPr>
          <p:cNvSpPr>
            <a:spLocks noGrp="1"/>
          </p:cNvSpPr>
          <p:nvPr>
            <p:ph idx="1"/>
          </p:nvPr>
        </p:nvSpPr>
        <p:spPr/>
        <p:txBody>
          <a:bodyPr/>
          <a:lstStyle/>
          <a:p>
            <a:r>
              <a:rPr lang="en-US" altLang="zh-CN" dirty="0"/>
              <a:t>1.</a:t>
            </a:r>
            <a:r>
              <a:rPr lang="zh-CN" altLang="en-US" dirty="0"/>
              <a:t>不被强迫自证其罪、沉默权</a:t>
            </a:r>
            <a:endParaRPr lang="en-US" altLang="zh-CN" dirty="0"/>
          </a:p>
          <a:p>
            <a:r>
              <a:rPr lang="en-US" altLang="zh-CN" dirty="0"/>
              <a:t>   </a:t>
            </a:r>
            <a:r>
              <a:rPr lang="zh-CN" altLang="en-US" dirty="0"/>
              <a:t>非法证据排除倒逼侦查人员依法办案</a:t>
            </a:r>
            <a:endParaRPr lang="en-US" altLang="zh-CN" dirty="0"/>
          </a:p>
          <a:p>
            <a:r>
              <a:rPr lang="en-US" altLang="zh-CN" dirty="0"/>
              <a:t>   </a:t>
            </a:r>
            <a:r>
              <a:rPr lang="zh-CN" altLang="en-US" dirty="0"/>
              <a:t>辩诉交易</a:t>
            </a:r>
            <a:endParaRPr lang="en-US" altLang="zh-CN" dirty="0"/>
          </a:p>
          <a:p>
            <a:endParaRPr lang="en-US" altLang="zh-CN" dirty="0"/>
          </a:p>
          <a:p>
            <a:r>
              <a:rPr lang="en-US" altLang="zh-CN" dirty="0"/>
              <a:t>2.</a:t>
            </a:r>
            <a:r>
              <a:rPr lang="zh-CN" altLang="en-US" dirty="0"/>
              <a:t>最佳证据规则</a:t>
            </a:r>
            <a:endParaRPr lang="en-US" altLang="zh-CN" dirty="0"/>
          </a:p>
          <a:p>
            <a:r>
              <a:rPr lang="en-US" altLang="zh-CN" dirty="0"/>
              <a:t>  </a:t>
            </a:r>
            <a:r>
              <a:rPr lang="zh-CN" altLang="en-US" dirty="0"/>
              <a:t>证人宣誓、保证书制度、交叉询问</a:t>
            </a:r>
          </a:p>
        </p:txBody>
      </p:sp>
    </p:spTree>
    <p:extLst>
      <p:ext uri="{BB962C8B-B14F-4D97-AF65-F5344CB8AC3E}">
        <p14:creationId xmlns:p14="http://schemas.microsoft.com/office/powerpoint/2010/main" val="41582194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61BA02-1C19-B5FB-F1FD-27056FFC3969}"/>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5919DE66-4E06-20DF-58F3-584E99AE1EE3}"/>
              </a:ext>
            </a:extLst>
          </p:cNvPr>
          <p:cNvSpPr>
            <a:spLocks noGrp="1"/>
          </p:cNvSpPr>
          <p:nvPr>
            <p:ph idx="1"/>
          </p:nvPr>
        </p:nvSpPr>
        <p:spPr/>
        <p:txBody>
          <a:bodyPr>
            <a:normAutofit lnSpcReduction="10000"/>
          </a:bodyPr>
          <a:lstStyle/>
          <a:p>
            <a:r>
              <a:rPr lang="zh-CN" altLang="en-US" dirty="0">
                <a:solidFill>
                  <a:srgbClr val="00B0F0"/>
                </a:solidFill>
              </a:rPr>
              <a:t>比如：</a:t>
            </a:r>
            <a:r>
              <a:rPr lang="en-US" altLang="zh-CN" dirty="0">
                <a:solidFill>
                  <a:srgbClr val="00B0F0"/>
                </a:solidFill>
              </a:rPr>
              <a:t>1</a:t>
            </a:r>
            <a:r>
              <a:rPr lang="zh-CN" altLang="en-US" dirty="0">
                <a:solidFill>
                  <a:srgbClr val="00B0F0"/>
                </a:solidFill>
              </a:rPr>
              <a:t>律师收费</a:t>
            </a:r>
            <a:endParaRPr lang="en-US" altLang="zh-CN" dirty="0">
              <a:solidFill>
                <a:srgbClr val="00B0F0"/>
              </a:solidFill>
            </a:endParaRPr>
          </a:p>
          <a:p>
            <a:r>
              <a:rPr lang="en-US" altLang="zh-CN" dirty="0">
                <a:solidFill>
                  <a:srgbClr val="00B0F0"/>
                </a:solidFill>
              </a:rPr>
              <a:t>  2</a:t>
            </a:r>
            <a:r>
              <a:rPr lang="zh-CN" altLang="en-US" dirty="0">
                <a:solidFill>
                  <a:srgbClr val="92D050"/>
                </a:solidFill>
              </a:rPr>
              <a:t>为什么小孩会说真话，而专家最有可能欺骗我们？</a:t>
            </a:r>
            <a:endParaRPr lang="en-US" altLang="zh-CN" dirty="0">
              <a:solidFill>
                <a:srgbClr val="92D050"/>
              </a:solidFill>
            </a:endParaRPr>
          </a:p>
          <a:p>
            <a:r>
              <a:rPr lang="zh-CN" altLang="en-US" dirty="0">
                <a:solidFill>
                  <a:srgbClr val="00B0F0"/>
                </a:solidFill>
              </a:rPr>
              <a:t>  </a:t>
            </a:r>
            <a:r>
              <a:rPr lang="en-US" altLang="zh-CN" dirty="0">
                <a:solidFill>
                  <a:srgbClr val="00B0F0"/>
                </a:solidFill>
              </a:rPr>
              <a:t>3</a:t>
            </a:r>
            <a:r>
              <a:rPr lang="zh-CN" altLang="en-US" dirty="0">
                <a:solidFill>
                  <a:srgbClr val="00B0F0"/>
                </a:solidFill>
              </a:rPr>
              <a:t>公地悲剧：每个人对公共产品都有搭便车的倾向：</a:t>
            </a:r>
            <a:endParaRPr lang="en-US" altLang="zh-CN" dirty="0">
              <a:solidFill>
                <a:srgbClr val="00B0F0"/>
              </a:solidFill>
            </a:endParaRPr>
          </a:p>
          <a:p>
            <a:r>
              <a:rPr lang="zh-CN" altLang="en-US" dirty="0">
                <a:solidFill>
                  <a:srgbClr val="FFFF00"/>
                </a:solidFill>
              </a:rPr>
              <a:t>  公益诉讼</a:t>
            </a:r>
            <a:endParaRPr lang="en-US" altLang="zh-CN" dirty="0">
              <a:solidFill>
                <a:srgbClr val="FFFF00"/>
              </a:solidFill>
            </a:endParaRPr>
          </a:p>
          <a:p>
            <a:endParaRPr lang="en-US" altLang="zh-CN" dirty="0"/>
          </a:p>
          <a:p>
            <a:r>
              <a:rPr lang="zh-CN" altLang="en-US" dirty="0">
                <a:solidFill>
                  <a:srgbClr val="FF0000"/>
                </a:solidFill>
              </a:rPr>
              <a:t>  民事诉讼： 民 </a:t>
            </a:r>
            <a:r>
              <a:rPr lang="en-US" altLang="zh-CN" dirty="0">
                <a:solidFill>
                  <a:srgbClr val="FF0000"/>
                </a:solidFill>
              </a:rPr>
              <a:t>— </a:t>
            </a:r>
            <a:r>
              <a:rPr lang="zh-CN" altLang="en-US" dirty="0">
                <a:solidFill>
                  <a:srgbClr val="FF0000"/>
                </a:solidFill>
              </a:rPr>
              <a:t>告 </a:t>
            </a:r>
            <a:r>
              <a:rPr lang="en-US" altLang="zh-CN" dirty="0">
                <a:solidFill>
                  <a:srgbClr val="FF0000"/>
                </a:solidFill>
              </a:rPr>
              <a:t>— </a:t>
            </a:r>
            <a:r>
              <a:rPr lang="zh-CN" altLang="en-US" dirty="0">
                <a:solidFill>
                  <a:srgbClr val="FF0000"/>
                </a:solidFill>
              </a:rPr>
              <a:t>民；</a:t>
            </a:r>
            <a:endParaRPr lang="en-US" altLang="zh-CN" dirty="0">
              <a:solidFill>
                <a:srgbClr val="FF0000"/>
              </a:solidFill>
            </a:endParaRPr>
          </a:p>
          <a:p>
            <a:r>
              <a:rPr lang="zh-CN" altLang="en-US" dirty="0">
                <a:solidFill>
                  <a:srgbClr val="FF0000"/>
                </a:solidFill>
              </a:rPr>
              <a:t>  行政诉讼： 民 </a:t>
            </a:r>
            <a:r>
              <a:rPr lang="en-US" altLang="zh-CN" dirty="0">
                <a:solidFill>
                  <a:srgbClr val="FF0000"/>
                </a:solidFill>
              </a:rPr>
              <a:t>— </a:t>
            </a:r>
            <a:r>
              <a:rPr lang="zh-CN" altLang="en-US" dirty="0">
                <a:solidFill>
                  <a:srgbClr val="FF0000"/>
                </a:solidFill>
              </a:rPr>
              <a:t>告 </a:t>
            </a:r>
            <a:r>
              <a:rPr lang="en-US" altLang="zh-CN" dirty="0">
                <a:solidFill>
                  <a:srgbClr val="FF0000"/>
                </a:solidFill>
              </a:rPr>
              <a:t>— </a:t>
            </a:r>
            <a:r>
              <a:rPr lang="zh-CN" altLang="en-US" dirty="0">
                <a:solidFill>
                  <a:srgbClr val="FF0000"/>
                </a:solidFill>
              </a:rPr>
              <a:t>官；</a:t>
            </a:r>
            <a:endParaRPr lang="en-US" altLang="zh-CN" dirty="0">
              <a:solidFill>
                <a:srgbClr val="FF0000"/>
              </a:solidFill>
            </a:endParaRPr>
          </a:p>
          <a:p>
            <a:r>
              <a:rPr lang="zh-CN" altLang="en-US" dirty="0">
                <a:solidFill>
                  <a:srgbClr val="FF0000"/>
                </a:solidFill>
              </a:rPr>
              <a:t>  检察民事公益诉讼：官</a:t>
            </a:r>
            <a:r>
              <a:rPr lang="en-US" altLang="zh-CN" dirty="0">
                <a:solidFill>
                  <a:srgbClr val="FF0000"/>
                </a:solidFill>
              </a:rPr>
              <a:t>—</a:t>
            </a:r>
            <a:r>
              <a:rPr lang="zh-CN" altLang="en-US" dirty="0">
                <a:solidFill>
                  <a:srgbClr val="FF0000"/>
                </a:solidFill>
              </a:rPr>
              <a:t>告</a:t>
            </a:r>
            <a:r>
              <a:rPr lang="en-US" altLang="zh-CN" dirty="0">
                <a:solidFill>
                  <a:srgbClr val="FF0000"/>
                </a:solidFill>
              </a:rPr>
              <a:t>—</a:t>
            </a:r>
            <a:r>
              <a:rPr lang="zh-CN" altLang="en-US" dirty="0">
                <a:solidFill>
                  <a:srgbClr val="FF0000"/>
                </a:solidFill>
              </a:rPr>
              <a:t>民；</a:t>
            </a:r>
            <a:endParaRPr lang="en-US" altLang="zh-CN" dirty="0">
              <a:solidFill>
                <a:srgbClr val="FF0000"/>
              </a:solidFill>
            </a:endParaRPr>
          </a:p>
          <a:p>
            <a:r>
              <a:rPr lang="zh-CN" altLang="en-US" dirty="0">
                <a:solidFill>
                  <a:srgbClr val="FF0000"/>
                </a:solidFill>
              </a:rPr>
              <a:t>  检察行政公益诉讼：官</a:t>
            </a:r>
            <a:r>
              <a:rPr lang="en-US" altLang="zh-CN" dirty="0">
                <a:solidFill>
                  <a:srgbClr val="FF0000"/>
                </a:solidFill>
              </a:rPr>
              <a:t>—</a:t>
            </a:r>
            <a:r>
              <a:rPr lang="zh-CN" altLang="en-US" dirty="0">
                <a:solidFill>
                  <a:srgbClr val="FF0000"/>
                </a:solidFill>
              </a:rPr>
              <a:t>告</a:t>
            </a:r>
            <a:r>
              <a:rPr lang="en-US" altLang="zh-CN" dirty="0">
                <a:solidFill>
                  <a:srgbClr val="FF0000"/>
                </a:solidFill>
              </a:rPr>
              <a:t>—</a:t>
            </a:r>
            <a:r>
              <a:rPr lang="zh-CN" altLang="en-US" dirty="0">
                <a:solidFill>
                  <a:srgbClr val="FF0000"/>
                </a:solidFill>
              </a:rPr>
              <a:t>官。</a:t>
            </a:r>
          </a:p>
        </p:txBody>
      </p:sp>
    </p:spTree>
    <p:extLst>
      <p:ext uri="{BB962C8B-B14F-4D97-AF65-F5344CB8AC3E}">
        <p14:creationId xmlns:p14="http://schemas.microsoft.com/office/powerpoint/2010/main" val="29753385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92DD10-EFD8-8399-4CC6-FA28944AFFFC}"/>
              </a:ext>
            </a:extLst>
          </p:cNvPr>
          <p:cNvSpPr>
            <a:spLocks noGrp="1"/>
          </p:cNvSpPr>
          <p:nvPr>
            <p:ph type="title"/>
          </p:nvPr>
        </p:nvSpPr>
        <p:spPr/>
        <p:txBody>
          <a:bodyPr>
            <a:normAutofit/>
          </a:bodyPr>
          <a:lstStyle/>
          <a:p>
            <a:r>
              <a:rPr lang="zh-CN" altLang="en-US" b="0" i="0" dirty="0">
                <a:solidFill>
                  <a:srgbClr val="00B0F0"/>
                </a:solidFill>
                <a:effectLst/>
                <a:latin typeface="system-ui"/>
              </a:rPr>
              <a:t>检察公益诉讼制度知多少？一图了解</a:t>
            </a:r>
            <a:endParaRPr lang="zh-CN" altLang="en-US" dirty="0">
              <a:solidFill>
                <a:srgbClr val="00B0F0"/>
              </a:solidFill>
            </a:endParaRPr>
          </a:p>
        </p:txBody>
      </p:sp>
      <p:pic>
        <p:nvPicPr>
          <p:cNvPr id="7" name="内容占位符 6">
            <a:extLst>
              <a:ext uri="{FF2B5EF4-FFF2-40B4-BE49-F238E27FC236}">
                <a16:creationId xmlns:a16="http://schemas.microsoft.com/office/drawing/2014/main" id="{18E7280D-101C-BFCA-F6BA-01F26A35AD6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67744" y="1275606"/>
            <a:ext cx="3600399" cy="3960961"/>
          </a:xfrm>
        </p:spPr>
      </p:pic>
    </p:spTree>
    <p:extLst>
      <p:ext uri="{BB962C8B-B14F-4D97-AF65-F5344CB8AC3E}">
        <p14:creationId xmlns:p14="http://schemas.microsoft.com/office/powerpoint/2010/main" val="73676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194E4D-E7DB-66A3-3EF0-07DA41FEF20B}"/>
              </a:ext>
            </a:extLst>
          </p:cNvPr>
          <p:cNvSpPr>
            <a:spLocks noGrp="1"/>
          </p:cNvSpPr>
          <p:nvPr>
            <p:ph type="title"/>
          </p:nvPr>
        </p:nvSpPr>
        <p:spPr/>
        <p:txBody>
          <a:bodyPr/>
          <a:lstStyle/>
          <a:p>
            <a:endParaRPr lang="zh-CN" altLang="en-US"/>
          </a:p>
        </p:txBody>
      </p:sp>
      <p:pic>
        <p:nvPicPr>
          <p:cNvPr id="5" name="内容占位符 4">
            <a:extLst>
              <a:ext uri="{FF2B5EF4-FFF2-40B4-BE49-F238E27FC236}">
                <a16:creationId xmlns:a16="http://schemas.microsoft.com/office/drawing/2014/main" id="{628D3D53-F3A4-81F9-74A5-0F0E395F18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1244674"/>
            <a:ext cx="4752528" cy="6720749"/>
          </a:xfrm>
        </p:spPr>
      </p:pic>
    </p:spTree>
    <p:extLst>
      <p:ext uri="{BB962C8B-B14F-4D97-AF65-F5344CB8AC3E}">
        <p14:creationId xmlns:p14="http://schemas.microsoft.com/office/powerpoint/2010/main" val="30303332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p:txBody>
          <a:bodyPr/>
          <a:lstStyle/>
          <a:p>
            <a:endParaRPr lang="zh-CN" altLang="en-US"/>
          </a:p>
        </p:txBody>
      </p:sp>
      <p:sp>
        <p:nvSpPr>
          <p:cNvPr id="381955" name="Rectangle 3"/>
          <p:cNvSpPr>
            <a:spLocks noGrp="1" noChangeArrowheads="1"/>
          </p:cNvSpPr>
          <p:nvPr>
            <p:ph type="body" idx="1"/>
          </p:nvPr>
        </p:nvSpPr>
        <p:spPr/>
        <p:txBody>
          <a:bodyPr/>
          <a:lstStyle/>
          <a:p>
            <a:endParaRPr lang="zh-CN" altLang="en-US" dirty="0"/>
          </a:p>
        </p:txBody>
      </p:sp>
      <p:pic>
        <p:nvPicPr>
          <p:cNvPr id="381956" name="Picture 5" descr="20150302110717"/>
          <p:cNvPicPr>
            <a:picLocks noChangeAspect="1" noChangeArrowheads="1"/>
          </p:cNvPicPr>
          <p:nvPr/>
        </p:nvPicPr>
        <p:blipFill>
          <a:blip r:embed="rId2" cstate="print"/>
          <a:srcRect/>
          <a:stretch>
            <a:fillRect/>
          </a:stretch>
        </p:blipFill>
        <p:spPr bwMode="auto">
          <a:xfrm>
            <a:off x="430919" y="653948"/>
            <a:ext cx="4675585" cy="3022997"/>
          </a:xfrm>
          <a:prstGeom prst="rect">
            <a:avLst/>
          </a:prstGeom>
          <a:noFill/>
          <a:ln w="9525">
            <a:noFill/>
            <a:miter lim="800000"/>
            <a:headEnd/>
            <a:tailEnd/>
          </a:ln>
        </p:spPr>
      </p:pic>
      <p:sp>
        <p:nvSpPr>
          <p:cNvPr id="381957" name="Rectangle 6"/>
          <p:cNvSpPr>
            <a:spLocks noChangeArrowheads="1"/>
          </p:cNvSpPr>
          <p:nvPr/>
        </p:nvSpPr>
        <p:spPr bwMode="auto">
          <a:xfrm>
            <a:off x="1143001" y="-150041"/>
            <a:ext cx="184731" cy="300082"/>
          </a:xfrm>
          <a:prstGeom prst="rect">
            <a:avLst/>
          </a:prstGeom>
          <a:noFill/>
          <a:ln w="9525">
            <a:noFill/>
            <a:miter lim="800000"/>
          </a:ln>
        </p:spPr>
        <p:txBody>
          <a:bodyPr wrap="none" anchor="ctr">
            <a:spAutoFit/>
          </a:bodyPr>
          <a:lstStyle/>
          <a:p>
            <a:endParaRPr lang="zh-CN" altLang="en-US" sz="1350"/>
          </a:p>
        </p:txBody>
      </p:sp>
      <p:sp>
        <p:nvSpPr>
          <p:cNvPr id="381958" name="Rectangle 7"/>
          <p:cNvSpPr>
            <a:spLocks noChangeArrowheads="1"/>
          </p:cNvSpPr>
          <p:nvPr/>
        </p:nvSpPr>
        <p:spPr bwMode="auto">
          <a:xfrm>
            <a:off x="1143001" y="-150041"/>
            <a:ext cx="184731" cy="300082"/>
          </a:xfrm>
          <a:prstGeom prst="rect">
            <a:avLst/>
          </a:prstGeom>
          <a:noFill/>
          <a:ln w="9525">
            <a:noFill/>
            <a:miter lim="800000"/>
          </a:ln>
        </p:spPr>
        <p:txBody>
          <a:bodyPr wrap="none" anchor="ctr">
            <a:spAutoFit/>
          </a:bodyPr>
          <a:lstStyle/>
          <a:p>
            <a:endParaRPr lang="zh-CN" altLang="en-US" sz="1350"/>
          </a:p>
        </p:txBody>
      </p:sp>
      <p:pic>
        <p:nvPicPr>
          <p:cNvPr id="381959" name="Picture 9" descr="150301204316351"/>
          <p:cNvPicPr>
            <a:picLocks noChangeAspect="1" noChangeArrowheads="1"/>
          </p:cNvPicPr>
          <p:nvPr/>
        </p:nvPicPr>
        <p:blipFill>
          <a:blip r:embed="rId3" cstate="print"/>
          <a:srcRect/>
          <a:stretch>
            <a:fillRect/>
          </a:stretch>
        </p:blipFill>
        <p:spPr bwMode="auto">
          <a:xfrm>
            <a:off x="4139952" y="2303685"/>
            <a:ext cx="4286250" cy="2500313"/>
          </a:xfrm>
          <a:prstGeom prst="rect">
            <a:avLst/>
          </a:prstGeom>
          <a:noFill/>
          <a:ln w="9525">
            <a:noFill/>
            <a:miter lim="800000"/>
            <a:headEnd/>
            <a:tailEnd/>
          </a:ln>
        </p:spPr>
      </p:pic>
    </p:spTree>
    <p:extLst>
      <p:ext uri="{BB962C8B-B14F-4D97-AF65-F5344CB8AC3E}">
        <p14:creationId xmlns:p14="http://schemas.microsoft.com/office/powerpoint/2010/main" val="20919308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endParaRPr lang="zh-CN" altLang="en-US"/>
          </a:p>
        </p:txBody>
      </p:sp>
      <p:sp>
        <p:nvSpPr>
          <p:cNvPr id="377859" name="Rectangle 3"/>
          <p:cNvSpPr>
            <a:spLocks noGrp="1" noChangeArrowheads="1"/>
          </p:cNvSpPr>
          <p:nvPr>
            <p:ph type="body" idx="1"/>
          </p:nvPr>
        </p:nvSpPr>
        <p:spPr/>
        <p:txBody>
          <a:bodyPr/>
          <a:lstStyle/>
          <a:p>
            <a:endParaRPr lang="zh-CN" altLang="en-US"/>
          </a:p>
        </p:txBody>
      </p:sp>
      <p:pic>
        <p:nvPicPr>
          <p:cNvPr id="377860" name="Picture 6" descr="wKgDhFTz9FviUAmBAAC3wYzFSUM419"/>
          <p:cNvPicPr>
            <a:picLocks noChangeAspect="1" noChangeArrowheads="1"/>
          </p:cNvPicPr>
          <p:nvPr/>
        </p:nvPicPr>
        <p:blipFill>
          <a:blip r:embed="rId2" cstate="print"/>
          <a:srcRect/>
          <a:stretch>
            <a:fillRect/>
          </a:stretch>
        </p:blipFill>
        <p:spPr bwMode="auto">
          <a:xfrm>
            <a:off x="2087166" y="465535"/>
            <a:ext cx="4572000" cy="4572000"/>
          </a:xfrm>
          <a:prstGeom prst="rect">
            <a:avLst/>
          </a:prstGeom>
          <a:noFill/>
          <a:ln w="9525">
            <a:noFill/>
            <a:miter lim="800000"/>
            <a:headEnd/>
            <a:tailEnd/>
          </a:ln>
        </p:spPr>
      </p:pic>
    </p:spTree>
    <p:extLst>
      <p:ext uri="{BB962C8B-B14F-4D97-AF65-F5344CB8AC3E}">
        <p14:creationId xmlns:p14="http://schemas.microsoft.com/office/powerpoint/2010/main" val="37763508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5C61A0-0588-B9CD-8902-768F56C918CC}"/>
              </a:ext>
            </a:extLst>
          </p:cNvPr>
          <p:cNvSpPr>
            <a:spLocks noGrp="1"/>
          </p:cNvSpPr>
          <p:nvPr>
            <p:ph type="title"/>
          </p:nvPr>
        </p:nvSpPr>
        <p:spPr/>
        <p:txBody>
          <a:bodyPr/>
          <a:lstStyle/>
          <a:p>
            <a:r>
              <a:rPr lang="zh-CN" altLang="en-US" dirty="0">
                <a:solidFill>
                  <a:srgbClr val="FF0000"/>
                </a:solidFill>
              </a:rPr>
              <a:t>专题二  证据的相关性与可采性</a:t>
            </a:r>
          </a:p>
        </p:txBody>
      </p:sp>
      <p:sp>
        <p:nvSpPr>
          <p:cNvPr id="3" name="内容占位符 2">
            <a:extLst>
              <a:ext uri="{FF2B5EF4-FFF2-40B4-BE49-F238E27FC236}">
                <a16:creationId xmlns:a16="http://schemas.microsoft.com/office/drawing/2014/main" id="{E2448C15-DDA8-4E71-87CD-33C1FF6C3452}"/>
              </a:ext>
            </a:extLst>
          </p:cNvPr>
          <p:cNvSpPr>
            <a:spLocks noGrp="1"/>
          </p:cNvSpPr>
          <p:nvPr>
            <p:ph idx="1"/>
          </p:nvPr>
        </p:nvSpPr>
        <p:spPr/>
        <p:txBody>
          <a:bodyPr>
            <a:normAutofit fontScale="92500"/>
          </a:bodyPr>
          <a:lstStyle/>
          <a:p>
            <a:pPr algn="just"/>
            <a:r>
              <a:rPr lang="zh-CN" altLang="zh-CN" dirty="0">
                <a:solidFill>
                  <a:srgbClr val="FF0000"/>
                </a:solidFill>
              </a:rPr>
              <a:t>其一，证据资格（</a:t>
            </a:r>
            <a:r>
              <a:rPr lang="en-US" altLang="zh-CN" dirty="0">
                <a:solidFill>
                  <a:srgbClr val="FF0000"/>
                </a:solidFill>
              </a:rPr>
              <a:t>Competency of Evidence</a:t>
            </a:r>
            <a:r>
              <a:rPr lang="zh-CN" altLang="zh-CN" dirty="0"/>
              <a:t>，又译为“证据能力”或“证据的适格性”），即诉讼活动中被采纳的证据所必须具备的基本条件或必须满足的基本要求。</a:t>
            </a:r>
            <a:endParaRPr lang="en-US" altLang="zh-CN" dirty="0"/>
          </a:p>
          <a:p>
            <a:pPr algn="just"/>
            <a:r>
              <a:rPr lang="zh-CN" altLang="zh-CN" dirty="0">
                <a:solidFill>
                  <a:srgbClr val="FF0000"/>
                </a:solidFill>
              </a:rPr>
              <a:t>其二，证据的可采性（</a:t>
            </a:r>
            <a:r>
              <a:rPr lang="en-US" altLang="zh-CN" dirty="0">
                <a:solidFill>
                  <a:srgbClr val="FF0000"/>
                </a:solidFill>
              </a:rPr>
              <a:t>Admissibility of Evidence</a:t>
            </a:r>
            <a:r>
              <a:rPr lang="zh-CN" altLang="zh-CN" dirty="0"/>
              <a:t>），即证据符合法律规定的资格条件而可以在诉讼中被采纳的属性。</a:t>
            </a:r>
            <a:endParaRPr lang="en-US" altLang="zh-CN" dirty="0"/>
          </a:p>
          <a:p>
            <a:pPr algn="just"/>
            <a:r>
              <a:rPr lang="zh-CN" altLang="zh-CN" dirty="0">
                <a:solidFill>
                  <a:srgbClr val="FF0000"/>
                </a:solidFill>
              </a:rPr>
              <a:t>其三，证据的采纳标准</a:t>
            </a:r>
            <a:r>
              <a:rPr lang="zh-CN" altLang="zh-CN" dirty="0"/>
              <a:t>，即在诉讼活动中准许证据进入诉讼“大门”的标准。</a:t>
            </a:r>
            <a:endParaRPr lang="en-US" altLang="zh-CN" dirty="0"/>
          </a:p>
          <a:p>
            <a:pPr algn="just"/>
            <a:r>
              <a:rPr lang="zh-CN" altLang="zh-CN" dirty="0"/>
              <a:t>由于这几个概念的基本内容都是证据的关联性、客观性、合法性，所以其与诉讼证据基本特征的含义相同，只是表述的角度不同而已。</a:t>
            </a:r>
            <a:endParaRPr lang="en-US" altLang="zh-CN" sz="2000" b="1" kern="100" dirty="0">
              <a:effectLst/>
              <a:latin typeface="等线" panose="02010600030101010101" pitchFamily="2" charset="-122"/>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800291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pPr hangingPunct="0"/>
            <a:r>
              <a:rPr lang="zh-CN" altLang="zh-CN" dirty="0"/>
              <a:t>后来，</a:t>
            </a:r>
            <a:r>
              <a:rPr lang="zh-CN" altLang="zh-CN" dirty="0">
                <a:solidFill>
                  <a:srgbClr val="FF0000"/>
                </a:solidFill>
              </a:rPr>
              <a:t>杨乃武的妻子病故</a:t>
            </a:r>
            <a:r>
              <a:rPr lang="zh-CN" altLang="zh-CN" dirty="0"/>
              <a:t>，他便想娶秀姑续弦，但其父和胞姊坚决反对，只好作罢，另娶后妻。秀姑年龄日长，又有流言蜚语，其母心急，就在媒婆冯许氏的撮合下，强把女儿嫁给了当地做豆腐的葛品连，而秀姑又得了一个雅号——“</a:t>
            </a:r>
            <a:r>
              <a:rPr lang="zh-CN" altLang="zh-CN" dirty="0">
                <a:solidFill>
                  <a:srgbClr val="FF0000"/>
                </a:solidFill>
              </a:rPr>
              <a:t>豆腐西施</a:t>
            </a:r>
            <a:r>
              <a:rPr lang="zh-CN" altLang="zh-CN" dirty="0"/>
              <a:t>”。葛品连年过三十，家境贫寒，相貌平庸，体弱多病。秀姑虽然看不起品连，但已成婚，倒也相安无事。没想到，婚后一年半，</a:t>
            </a:r>
            <a:r>
              <a:rPr lang="zh-CN" altLang="zh-CN" dirty="0">
                <a:solidFill>
                  <a:srgbClr val="FF0000"/>
                </a:solidFill>
              </a:rPr>
              <a:t>品连暴病身亡</a:t>
            </a:r>
            <a:r>
              <a:rPr lang="zh-CN" altLang="zh-CN" dirty="0"/>
              <a:t>。</a:t>
            </a:r>
          </a:p>
        </p:txBody>
      </p:sp>
    </p:spTree>
    <p:extLst>
      <p:ext uri="{BB962C8B-B14F-4D97-AF65-F5344CB8AC3E}">
        <p14:creationId xmlns:p14="http://schemas.microsoft.com/office/powerpoint/2010/main" val="40684797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FF0000"/>
                </a:solidFill>
              </a:rPr>
              <a:t>一、</a:t>
            </a:r>
            <a:r>
              <a:rPr lang="zh-CN" altLang="zh-CN" dirty="0">
                <a:solidFill>
                  <a:srgbClr val="FF0000"/>
                </a:solidFill>
              </a:rPr>
              <a:t>三问法</a:t>
            </a:r>
            <a:endParaRPr lang="zh-CN" altLang="en-US" dirty="0"/>
          </a:p>
        </p:txBody>
      </p:sp>
      <p:sp>
        <p:nvSpPr>
          <p:cNvPr id="3" name="内容占位符 2"/>
          <p:cNvSpPr>
            <a:spLocks noGrp="1"/>
          </p:cNvSpPr>
          <p:nvPr>
            <p:ph idx="1"/>
          </p:nvPr>
        </p:nvSpPr>
        <p:spPr/>
        <p:txBody>
          <a:bodyPr/>
          <a:lstStyle/>
          <a:p>
            <a:r>
              <a:rPr lang="zh-CN" altLang="zh-CN" dirty="0"/>
              <a:t>司法人员可以采取“</a:t>
            </a:r>
            <a:r>
              <a:rPr lang="zh-CN" altLang="zh-CN" dirty="0">
                <a:solidFill>
                  <a:srgbClr val="FF0000"/>
                </a:solidFill>
              </a:rPr>
              <a:t>三问法</a:t>
            </a:r>
            <a:r>
              <a:rPr lang="zh-CN" altLang="zh-CN" dirty="0"/>
              <a:t>”：</a:t>
            </a:r>
            <a:endParaRPr lang="en-US" altLang="zh-CN" dirty="0"/>
          </a:p>
          <a:p>
            <a:r>
              <a:rPr lang="zh-CN" altLang="zh-CN" dirty="0">
                <a:solidFill>
                  <a:srgbClr val="00B0F0"/>
                </a:solidFill>
              </a:rPr>
              <a:t>第一问，这个证据能够证明什么事实？</a:t>
            </a:r>
            <a:endParaRPr lang="en-US" altLang="zh-CN" dirty="0">
              <a:solidFill>
                <a:srgbClr val="00B0F0"/>
              </a:solidFill>
            </a:endParaRPr>
          </a:p>
          <a:p>
            <a:r>
              <a:rPr lang="zh-CN" altLang="zh-CN" dirty="0">
                <a:solidFill>
                  <a:srgbClr val="00B0F0"/>
                </a:solidFill>
              </a:rPr>
              <a:t>第二问，这个事实对认定案件中的主要事实或解决争议问题有没有实质性意义？</a:t>
            </a:r>
            <a:endParaRPr lang="en-US" altLang="zh-CN" dirty="0">
              <a:solidFill>
                <a:srgbClr val="00B0F0"/>
              </a:solidFill>
            </a:endParaRPr>
          </a:p>
          <a:p>
            <a:r>
              <a:rPr lang="zh-CN" altLang="zh-CN" dirty="0">
                <a:solidFill>
                  <a:srgbClr val="00B0F0"/>
                </a:solidFill>
              </a:rPr>
              <a:t>第三问，法律对这种证据的采纳有没有限制，如对品格证据或传闻证据的限制等？</a:t>
            </a:r>
            <a:endParaRPr lang="en-US" altLang="zh-CN" dirty="0">
              <a:solidFill>
                <a:srgbClr val="00B0F0"/>
              </a:solidFill>
            </a:endParaRPr>
          </a:p>
          <a:p>
            <a:r>
              <a:rPr lang="zh-CN" altLang="zh-CN" dirty="0"/>
              <a:t>通过回答这三个问题，司法人员就可以比较准确地把握具体证据的关联性了。</a:t>
            </a:r>
            <a:endParaRPr lang="zh-CN" altLang="en-US" dirty="0"/>
          </a:p>
        </p:txBody>
      </p:sp>
    </p:spTree>
    <p:extLst>
      <p:ext uri="{BB962C8B-B14F-4D97-AF65-F5344CB8AC3E}">
        <p14:creationId xmlns:p14="http://schemas.microsoft.com/office/powerpoint/2010/main" val="39879303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FF0000"/>
                </a:solidFill>
              </a:rPr>
              <a:t>二、相关性</a:t>
            </a:r>
            <a:r>
              <a:rPr lang="en-US" altLang="zh-CN" dirty="0">
                <a:solidFill>
                  <a:srgbClr val="FF0000"/>
                </a:solidFill>
              </a:rPr>
              <a:t>(Relevance)</a:t>
            </a:r>
            <a:endParaRPr lang="zh-CN" altLang="en-US" dirty="0">
              <a:solidFill>
                <a:srgbClr val="FF0000"/>
              </a:solidFill>
            </a:endParaRPr>
          </a:p>
        </p:txBody>
      </p:sp>
      <p:sp>
        <p:nvSpPr>
          <p:cNvPr id="3" name="内容占位符 2"/>
          <p:cNvSpPr>
            <a:spLocks noGrp="1"/>
          </p:cNvSpPr>
          <p:nvPr>
            <p:ph idx="1"/>
          </p:nvPr>
        </p:nvSpPr>
        <p:spPr/>
        <p:txBody>
          <a:bodyPr/>
          <a:lstStyle/>
          <a:p>
            <a:r>
              <a:rPr lang="zh-CN" altLang="en-US" dirty="0"/>
              <a:t>证据的相关性就是指所提供的证据“</a:t>
            </a:r>
            <a:r>
              <a:rPr lang="zh-CN" altLang="en-US" dirty="0">
                <a:solidFill>
                  <a:srgbClr val="FF0000"/>
                </a:solidFill>
              </a:rPr>
              <a:t>倾向于证明或者驳斥某一有争议的事实</a:t>
            </a:r>
            <a:r>
              <a:rPr lang="zh-CN" altLang="en-US" dirty="0"/>
              <a:t>”。因此，“就像这个词本身表明的一样，相关性并不是任何一项证据本身具有的内在特点</a:t>
            </a:r>
            <a:r>
              <a:rPr lang="en-US" altLang="zh-CN" dirty="0"/>
              <a:t>,</a:t>
            </a:r>
            <a:r>
              <a:rPr lang="zh-CN" altLang="en-US" dirty="0"/>
              <a:t>而是</a:t>
            </a:r>
            <a:r>
              <a:rPr lang="zh-CN" altLang="en-US" dirty="0">
                <a:solidFill>
                  <a:srgbClr val="FF0000"/>
                </a:solidFill>
              </a:rPr>
              <a:t>一项证据和它试图证明的假设之间的一种联系</a:t>
            </a:r>
            <a:r>
              <a:rPr lang="zh-CN" altLang="en-US" dirty="0"/>
              <a:t>。如果一项证据倾向于证明或者驳斥任何假定</a:t>
            </a:r>
            <a:r>
              <a:rPr lang="en-US" altLang="zh-CN" dirty="0"/>
              <a:t>,</a:t>
            </a:r>
            <a:r>
              <a:rPr lang="zh-CN" altLang="en-US" dirty="0"/>
              <a:t>它就和那个假定具有相关性。”</a:t>
            </a:r>
            <a:endParaRPr lang="en-US" altLang="zh-CN" dirty="0"/>
          </a:p>
          <a:p>
            <a:r>
              <a:rPr lang="zh-CN" altLang="en-US" dirty="0"/>
              <a:t>简单地说，如果所出示的证据具有</a:t>
            </a:r>
            <a:r>
              <a:rPr lang="zh-CN" altLang="en-US" dirty="0">
                <a:solidFill>
                  <a:srgbClr val="FF0000"/>
                </a:solidFill>
              </a:rPr>
              <a:t>证明作用</a:t>
            </a:r>
            <a:r>
              <a:rPr lang="en-US" altLang="zh-CN" dirty="0"/>
              <a:t>(Probative)</a:t>
            </a:r>
            <a:r>
              <a:rPr lang="zh-CN" altLang="en-US" dirty="0"/>
              <a:t>，那么这一证据就具有相关性。也就是，出示的证据</a:t>
            </a:r>
            <a:r>
              <a:rPr lang="zh-CN" altLang="en-US" dirty="0">
                <a:solidFill>
                  <a:srgbClr val="00B050"/>
                </a:solidFill>
              </a:rPr>
              <a:t>要么能够证明某一重要事实</a:t>
            </a:r>
            <a:r>
              <a:rPr lang="en-US" altLang="zh-CN" dirty="0">
                <a:solidFill>
                  <a:srgbClr val="00B050"/>
                </a:solidFill>
              </a:rPr>
              <a:t>,</a:t>
            </a:r>
            <a:r>
              <a:rPr lang="zh-CN" altLang="en-US" dirty="0">
                <a:solidFill>
                  <a:srgbClr val="00B050"/>
                </a:solidFill>
              </a:rPr>
              <a:t>要么能够反驳某一重要事实</a:t>
            </a:r>
            <a:r>
              <a:rPr lang="zh-CN" altLang="en-US" dirty="0"/>
              <a:t>。</a:t>
            </a:r>
          </a:p>
        </p:txBody>
      </p:sp>
    </p:spTree>
    <p:extLst>
      <p:ext uri="{BB962C8B-B14F-4D97-AF65-F5344CB8AC3E}">
        <p14:creationId xmlns:p14="http://schemas.microsoft.com/office/powerpoint/2010/main" val="11255631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a:t>例如</a:t>
            </a:r>
            <a:r>
              <a:rPr lang="en-US" altLang="zh-CN" dirty="0"/>
              <a:t>,</a:t>
            </a:r>
            <a:r>
              <a:rPr lang="zh-CN" altLang="en-US" dirty="0"/>
              <a:t>被告人</a:t>
            </a:r>
            <a:r>
              <a:rPr lang="en-US" altLang="zh-CN" dirty="0"/>
              <a:t>D</a:t>
            </a:r>
            <a:r>
              <a:rPr lang="zh-CN" altLang="en-US" dirty="0"/>
              <a:t>因为抢劫罪名被检方起诉。在庭审过程中。</a:t>
            </a:r>
            <a:r>
              <a:rPr lang="en-US" altLang="zh-CN" dirty="0"/>
              <a:t>D</a:t>
            </a:r>
            <a:r>
              <a:rPr lang="zh-CN" altLang="en-US" dirty="0"/>
              <a:t>试图证明自己在</a:t>
            </a:r>
            <a:r>
              <a:rPr lang="zh-CN" altLang="en-US" dirty="0">
                <a:solidFill>
                  <a:srgbClr val="FF0000"/>
                </a:solidFill>
              </a:rPr>
              <a:t>案发时不在场</a:t>
            </a:r>
            <a:r>
              <a:rPr lang="zh-CN" altLang="en-US" dirty="0"/>
              <a:t>。因此，</a:t>
            </a:r>
            <a:r>
              <a:rPr lang="en-US" altLang="zh-CN" dirty="0"/>
              <a:t>D</a:t>
            </a:r>
            <a:r>
              <a:rPr lang="zh-CN" altLang="en-US" dirty="0"/>
              <a:t>自己作证说，案发当夜，他在五百英里外的叔叔家中，所以不可能有作案机会。</a:t>
            </a:r>
            <a:endParaRPr lang="en-US" altLang="zh-CN" dirty="0"/>
          </a:p>
          <a:p>
            <a:r>
              <a:rPr lang="zh-CN" altLang="en-US" dirty="0"/>
              <a:t>为了反驳 </a:t>
            </a:r>
            <a:r>
              <a:rPr lang="en-US" altLang="zh-CN" dirty="0"/>
              <a:t>D,</a:t>
            </a:r>
            <a:r>
              <a:rPr lang="zh-CN" altLang="en-US" dirty="0"/>
              <a:t>检方要求</a:t>
            </a:r>
            <a:r>
              <a:rPr lang="en-US" altLang="zh-CN" dirty="0">
                <a:solidFill>
                  <a:srgbClr val="FF0000"/>
                </a:solidFill>
              </a:rPr>
              <a:t>W</a:t>
            </a:r>
            <a:r>
              <a:rPr lang="zh-CN" altLang="en-US" dirty="0">
                <a:solidFill>
                  <a:srgbClr val="FF0000"/>
                </a:solidFill>
              </a:rPr>
              <a:t>出庭作证</a:t>
            </a:r>
            <a:r>
              <a:rPr lang="en-US" altLang="zh-CN" dirty="0">
                <a:solidFill>
                  <a:srgbClr val="FF0000"/>
                </a:solidFill>
              </a:rPr>
              <a:t>,</a:t>
            </a:r>
            <a:r>
              <a:rPr lang="zh-CN" altLang="en-US" dirty="0">
                <a:solidFill>
                  <a:srgbClr val="FF0000"/>
                </a:solidFill>
              </a:rPr>
              <a:t>证明在案发当夜的前一个小时，</a:t>
            </a:r>
            <a:r>
              <a:rPr lang="en-US" altLang="zh-CN" dirty="0">
                <a:solidFill>
                  <a:srgbClr val="FF0000"/>
                </a:solidFill>
              </a:rPr>
              <a:t>W</a:t>
            </a:r>
            <a:r>
              <a:rPr lang="zh-CN" altLang="en-US" dirty="0">
                <a:solidFill>
                  <a:srgbClr val="FF0000"/>
                </a:solidFill>
              </a:rPr>
              <a:t>曾在案发现场</a:t>
            </a:r>
            <a:r>
              <a:rPr lang="zh-CN" altLang="en-US" dirty="0"/>
              <a:t>附近的一个酒吧里与</a:t>
            </a:r>
            <a:r>
              <a:rPr lang="en-US" altLang="zh-CN" dirty="0"/>
              <a:t>D</a:t>
            </a:r>
            <a:r>
              <a:rPr lang="zh-CN" altLang="en-US" dirty="0"/>
              <a:t>一起喝啤酒。本案中</a:t>
            </a:r>
            <a:r>
              <a:rPr lang="en-US" altLang="zh-CN" dirty="0"/>
              <a:t>D</a:t>
            </a:r>
            <a:r>
              <a:rPr lang="zh-CN" altLang="en-US" dirty="0"/>
              <a:t>以自己没有作案机会或者不在场作为抗辩理由。而 </a:t>
            </a:r>
            <a:r>
              <a:rPr lang="en-US" altLang="zh-CN" dirty="0"/>
              <a:t>W</a:t>
            </a:r>
            <a:r>
              <a:rPr lang="zh-CN" altLang="en-US" dirty="0"/>
              <a:t>的证词</a:t>
            </a:r>
            <a:r>
              <a:rPr lang="zh-CN" altLang="en-US" dirty="0">
                <a:solidFill>
                  <a:srgbClr val="FF0000"/>
                </a:solidFill>
              </a:rPr>
              <a:t>倾向于证明</a:t>
            </a:r>
            <a:r>
              <a:rPr lang="en-US" altLang="zh-CN" dirty="0">
                <a:solidFill>
                  <a:srgbClr val="FF0000"/>
                </a:solidFill>
              </a:rPr>
              <a:t>,</a:t>
            </a:r>
            <a:r>
              <a:rPr lang="zh-CN" altLang="en-US" dirty="0">
                <a:solidFill>
                  <a:srgbClr val="FF0000"/>
                </a:solidFill>
              </a:rPr>
              <a:t>在案发时</a:t>
            </a:r>
            <a:r>
              <a:rPr lang="en-US" altLang="zh-CN" dirty="0">
                <a:solidFill>
                  <a:srgbClr val="FF0000"/>
                </a:solidFill>
              </a:rPr>
              <a:t>,D</a:t>
            </a:r>
            <a:r>
              <a:rPr lang="zh-CN" altLang="en-US" dirty="0">
                <a:solidFill>
                  <a:srgbClr val="FF0000"/>
                </a:solidFill>
              </a:rPr>
              <a:t>就在案发现场</a:t>
            </a:r>
            <a:r>
              <a:rPr lang="zh-CN" altLang="en-US" dirty="0"/>
              <a:t>附近而不是五百英里以外。因此</a:t>
            </a:r>
            <a:r>
              <a:rPr lang="en-US" altLang="zh-CN" dirty="0"/>
              <a:t>W</a:t>
            </a:r>
            <a:r>
              <a:rPr lang="zh-CN" altLang="en-US" dirty="0"/>
              <a:t>的证词具有相关性。</a:t>
            </a:r>
          </a:p>
        </p:txBody>
      </p:sp>
    </p:spTree>
    <p:extLst>
      <p:ext uri="{BB962C8B-B14F-4D97-AF65-F5344CB8AC3E}">
        <p14:creationId xmlns:p14="http://schemas.microsoft.com/office/powerpoint/2010/main" val="947939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400" dirty="0">
                <a:solidFill>
                  <a:srgbClr val="FF0000"/>
                </a:solidFill>
              </a:rPr>
              <a:t>三、有证明能力</a:t>
            </a:r>
            <a:r>
              <a:rPr lang="en-US" altLang="zh-CN" sz="2400" dirty="0">
                <a:solidFill>
                  <a:srgbClr val="FF0000"/>
                </a:solidFill>
              </a:rPr>
              <a:t> (Competence)</a:t>
            </a:r>
            <a:br>
              <a:rPr lang="zh-CN" altLang="en-US" sz="2400" dirty="0">
                <a:solidFill>
                  <a:srgbClr val="FF0000"/>
                </a:solidFill>
              </a:rPr>
            </a:br>
            <a:r>
              <a:rPr lang="en-US" altLang="zh-CN" sz="2400" dirty="0">
                <a:solidFill>
                  <a:srgbClr val="FF0000"/>
                </a:solidFill>
              </a:rPr>
              <a:t>(</a:t>
            </a:r>
            <a:r>
              <a:rPr lang="zh-CN" altLang="en-US" sz="2400" dirty="0">
                <a:solidFill>
                  <a:srgbClr val="FF0000"/>
                </a:solidFill>
              </a:rPr>
              <a:t>不违反证据排除规则</a:t>
            </a:r>
            <a:r>
              <a:rPr lang="en-US" altLang="zh-CN" sz="2400" dirty="0">
                <a:solidFill>
                  <a:srgbClr val="FF0000"/>
                </a:solidFill>
              </a:rPr>
              <a:t>)</a:t>
            </a:r>
            <a:endParaRPr lang="zh-CN" altLang="en-US" sz="2400" dirty="0">
              <a:solidFill>
                <a:srgbClr val="FF0000"/>
              </a:solidFill>
            </a:endParaRPr>
          </a:p>
        </p:txBody>
      </p:sp>
      <p:sp>
        <p:nvSpPr>
          <p:cNvPr id="3" name="内容占位符 2"/>
          <p:cNvSpPr>
            <a:spLocks noGrp="1"/>
          </p:cNvSpPr>
          <p:nvPr>
            <p:ph idx="1"/>
          </p:nvPr>
        </p:nvSpPr>
        <p:spPr/>
        <p:txBody>
          <a:bodyPr/>
          <a:lstStyle/>
          <a:p>
            <a:r>
              <a:rPr lang="zh-CN" altLang="en-US" dirty="0"/>
              <a:t>证据有证明能力</a:t>
            </a:r>
            <a:r>
              <a:rPr lang="en-US" altLang="zh-CN" dirty="0"/>
              <a:t>,</a:t>
            </a:r>
            <a:r>
              <a:rPr lang="zh-CN" altLang="en-US" dirty="0"/>
              <a:t>就是指不违反证据排除规则。美国证据法虽然十分复杂，但归纳起来，</a:t>
            </a:r>
            <a:r>
              <a:rPr lang="zh-CN" altLang="en-US" dirty="0">
                <a:solidFill>
                  <a:srgbClr val="FF0000"/>
                </a:solidFill>
              </a:rPr>
              <a:t>只有两条</a:t>
            </a:r>
            <a:r>
              <a:rPr lang="en-US" altLang="zh-CN" dirty="0">
                <a:solidFill>
                  <a:srgbClr val="FF0000"/>
                </a:solidFill>
              </a:rPr>
              <a:t>:(1)</a:t>
            </a:r>
            <a:r>
              <a:rPr lang="zh-CN" altLang="en-US" dirty="0">
                <a:solidFill>
                  <a:srgbClr val="FF0000"/>
                </a:solidFill>
              </a:rPr>
              <a:t>证据是否具有相关性</a:t>
            </a:r>
            <a:r>
              <a:rPr lang="en-US" altLang="zh-CN" dirty="0">
                <a:solidFill>
                  <a:srgbClr val="FF0000"/>
                </a:solidFill>
              </a:rPr>
              <a:t>;</a:t>
            </a:r>
            <a:r>
              <a:rPr lang="zh-CN" altLang="en-US" dirty="0">
                <a:solidFill>
                  <a:srgbClr val="FF0000"/>
                </a:solidFill>
              </a:rPr>
              <a:t>并且</a:t>
            </a:r>
            <a:r>
              <a:rPr lang="en-US" altLang="zh-CN" dirty="0">
                <a:solidFill>
                  <a:srgbClr val="FF0000"/>
                </a:solidFill>
              </a:rPr>
              <a:t>(2)</a:t>
            </a:r>
            <a:r>
              <a:rPr lang="zh-CN" altLang="en-US" dirty="0">
                <a:solidFill>
                  <a:srgbClr val="FF0000"/>
                </a:solidFill>
              </a:rPr>
              <a:t>相关性证据是不是违反证据排除规则</a:t>
            </a:r>
            <a:r>
              <a:rPr lang="en-US" altLang="zh-CN" dirty="0">
                <a:solidFill>
                  <a:srgbClr val="FF0000"/>
                </a:solidFill>
              </a:rPr>
              <a:t>,</a:t>
            </a:r>
            <a:r>
              <a:rPr lang="zh-CN" altLang="en-US" dirty="0">
                <a:solidFill>
                  <a:srgbClr val="FF0000"/>
                </a:solidFill>
              </a:rPr>
              <a:t>因此应当予以排除。</a:t>
            </a:r>
            <a:endParaRPr lang="en-US" altLang="zh-CN" dirty="0">
              <a:solidFill>
                <a:srgbClr val="FF0000"/>
              </a:solidFill>
            </a:endParaRPr>
          </a:p>
          <a:p>
            <a:r>
              <a:rPr lang="zh-CN" altLang="en-US" dirty="0"/>
              <a:t>在司法实践中</a:t>
            </a:r>
            <a:r>
              <a:rPr lang="en-US" altLang="zh-CN" dirty="0"/>
              <a:t>,</a:t>
            </a:r>
            <a:r>
              <a:rPr lang="zh-CN" altLang="en-US" dirty="0"/>
              <a:t>具体审理某一案件时</a:t>
            </a:r>
            <a:r>
              <a:rPr lang="en-US" altLang="zh-CN" dirty="0"/>
              <a:t>,</a:t>
            </a:r>
            <a:r>
              <a:rPr lang="zh-CN" altLang="en-US" dirty="0"/>
              <a:t>如果当事人出示的证据既符合重要性原则又符合相关性原则，那么惟一有可能排除这一证据的依据就是它</a:t>
            </a:r>
            <a:r>
              <a:rPr lang="zh-CN" altLang="en-US" dirty="0">
                <a:solidFill>
                  <a:srgbClr val="00B050"/>
                </a:solidFill>
              </a:rPr>
              <a:t>违反证据排除规则</a:t>
            </a:r>
            <a:r>
              <a:rPr lang="zh-CN" altLang="en-US" dirty="0"/>
              <a:t>。</a:t>
            </a:r>
          </a:p>
        </p:txBody>
      </p:sp>
    </p:spTree>
    <p:extLst>
      <p:ext uri="{BB962C8B-B14F-4D97-AF65-F5344CB8AC3E}">
        <p14:creationId xmlns:p14="http://schemas.microsoft.com/office/powerpoint/2010/main" val="6620037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lnSpcReduction="10000"/>
          </a:bodyPr>
          <a:lstStyle/>
          <a:p>
            <a:r>
              <a:rPr lang="zh-CN" altLang="en-US" dirty="0"/>
              <a:t>规定证据排除规则的目的主要有</a:t>
            </a:r>
            <a:r>
              <a:rPr lang="en-US" altLang="zh-CN" dirty="0"/>
              <a:t>;</a:t>
            </a:r>
          </a:p>
          <a:p>
            <a:r>
              <a:rPr lang="en-US" altLang="zh-CN" dirty="0">
                <a:solidFill>
                  <a:srgbClr val="FF0000"/>
                </a:solidFill>
              </a:rPr>
              <a:t>(</a:t>
            </a:r>
            <a:r>
              <a:rPr lang="zh-CN" altLang="en-US" dirty="0">
                <a:solidFill>
                  <a:srgbClr val="FF0000"/>
                </a:solidFill>
              </a:rPr>
              <a:t>一</a:t>
            </a:r>
            <a:r>
              <a:rPr lang="en-US" altLang="zh-CN" dirty="0">
                <a:solidFill>
                  <a:srgbClr val="FF0000"/>
                </a:solidFill>
              </a:rPr>
              <a:t>)</a:t>
            </a:r>
            <a:r>
              <a:rPr lang="zh-CN" altLang="en-US" dirty="0">
                <a:solidFill>
                  <a:srgbClr val="FF0000"/>
                </a:solidFill>
              </a:rPr>
              <a:t>探明事实真相</a:t>
            </a:r>
            <a:r>
              <a:rPr lang="en-US" altLang="zh-CN" dirty="0"/>
              <a:t>,</a:t>
            </a:r>
            <a:r>
              <a:rPr lang="zh-CN" altLang="en-US" dirty="0"/>
              <a:t>保证案件的公正审理。</a:t>
            </a:r>
            <a:endParaRPr lang="en-US" altLang="zh-CN" dirty="0"/>
          </a:p>
          <a:p>
            <a:r>
              <a:rPr lang="zh-CN" altLang="en-US" dirty="0"/>
              <a:t>例如</a:t>
            </a:r>
            <a:r>
              <a:rPr lang="en-US" altLang="zh-CN" dirty="0"/>
              <a:t>,</a:t>
            </a:r>
            <a:r>
              <a:rPr lang="zh-CN" altLang="en-US" dirty="0"/>
              <a:t>传闻证据规则、最佳证据规则以及死者条例等。</a:t>
            </a:r>
            <a:endParaRPr lang="en-US" altLang="zh-CN" dirty="0"/>
          </a:p>
          <a:p>
            <a:r>
              <a:rPr lang="en-US" altLang="zh-CN" dirty="0">
                <a:solidFill>
                  <a:srgbClr val="FF0000"/>
                </a:solidFill>
              </a:rPr>
              <a:t>(</a:t>
            </a:r>
            <a:r>
              <a:rPr lang="zh-CN" altLang="en-US" dirty="0">
                <a:solidFill>
                  <a:srgbClr val="FF0000"/>
                </a:solidFill>
              </a:rPr>
              <a:t>二</a:t>
            </a:r>
            <a:r>
              <a:rPr lang="en-US" altLang="zh-CN" dirty="0">
                <a:solidFill>
                  <a:srgbClr val="FF0000"/>
                </a:solidFill>
              </a:rPr>
              <a:t>)</a:t>
            </a:r>
            <a:r>
              <a:rPr lang="zh-CN" altLang="en-US" dirty="0">
                <a:solidFill>
                  <a:srgbClr val="FF0000"/>
                </a:solidFill>
              </a:rPr>
              <a:t>促进社会公共政策</a:t>
            </a:r>
            <a:r>
              <a:rPr lang="zh-CN" altLang="en-US" dirty="0"/>
              <a:t>。</a:t>
            </a:r>
            <a:endParaRPr lang="en-US" altLang="zh-CN" dirty="0"/>
          </a:p>
          <a:p>
            <a:r>
              <a:rPr lang="zh-CN" altLang="en-US" dirty="0"/>
              <a:t>有些社会价值</a:t>
            </a:r>
            <a:r>
              <a:rPr lang="en-US" altLang="zh-CN" dirty="0"/>
              <a:t>,</a:t>
            </a:r>
            <a:r>
              <a:rPr lang="zh-CN" altLang="en-US" dirty="0"/>
              <a:t>例如</a:t>
            </a:r>
            <a:r>
              <a:rPr lang="en-US" altLang="zh-CN" dirty="0"/>
              <a:t>,</a:t>
            </a:r>
            <a:r>
              <a:rPr lang="zh-CN" altLang="en-US" dirty="0"/>
              <a:t>稳定的家庭关系</a:t>
            </a:r>
            <a:r>
              <a:rPr lang="en-US" altLang="zh-CN" dirty="0"/>
              <a:t>,</a:t>
            </a:r>
            <a:r>
              <a:rPr lang="zh-CN" altLang="en-US" dirty="0"/>
              <a:t>是全社会共同珍视的值。为了提倡、巩固这些社会价值</a:t>
            </a:r>
            <a:r>
              <a:rPr lang="en-US" altLang="zh-CN" dirty="0"/>
              <a:t>,</a:t>
            </a:r>
            <a:r>
              <a:rPr lang="zh-CN" altLang="en-US" dirty="0"/>
              <a:t>即使丧失一些非常有价值的证据也在所不惜。因此</a:t>
            </a:r>
            <a:r>
              <a:rPr lang="en-US" altLang="zh-CN" dirty="0"/>
              <a:t>,</a:t>
            </a:r>
            <a:r>
              <a:rPr lang="zh-CN" altLang="en-US" dirty="0"/>
              <a:t>法律规定了配偶免予作证的特权。</a:t>
            </a:r>
            <a:endParaRPr lang="en-US" altLang="zh-CN" dirty="0"/>
          </a:p>
          <a:p>
            <a:r>
              <a:rPr lang="zh-CN" altLang="en-US" dirty="0"/>
              <a:t>再例如</a:t>
            </a:r>
            <a:r>
              <a:rPr lang="en-US" altLang="zh-CN" dirty="0"/>
              <a:t>,</a:t>
            </a:r>
            <a:r>
              <a:rPr lang="zh-CN" altLang="en-US" dirty="0"/>
              <a:t>规定律师</a:t>
            </a:r>
            <a:r>
              <a:rPr lang="en-US" altLang="zh-CN" dirty="0"/>
              <a:t>-</a:t>
            </a:r>
            <a:r>
              <a:rPr lang="zh-CN" altLang="en-US" dirty="0"/>
              <a:t>客户特权就是为了使客户在寻求法律服务时，能够无所顾忌的充分披露信息</a:t>
            </a:r>
            <a:r>
              <a:rPr lang="en-US" altLang="zh-CN" dirty="0"/>
              <a:t>,</a:t>
            </a:r>
            <a:r>
              <a:rPr lang="zh-CN" altLang="en-US" dirty="0"/>
              <a:t>以便律师能够更好地为客户提供法律服务。</a:t>
            </a:r>
          </a:p>
        </p:txBody>
      </p:sp>
    </p:spTree>
    <p:extLst>
      <p:ext uri="{BB962C8B-B14F-4D97-AF65-F5344CB8AC3E}">
        <p14:creationId xmlns:p14="http://schemas.microsoft.com/office/powerpoint/2010/main" val="11109481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FF0000"/>
                </a:solidFill>
              </a:rPr>
              <a:t>四、证据的有限采纳</a:t>
            </a:r>
          </a:p>
        </p:txBody>
      </p:sp>
      <p:sp>
        <p:nvSpPr>
          <p:cNvPr id="3" name="内容占位符 2"/>
          <p:cNvSpPr>
            <a:spLocks noGrp="1"/>
          </p:cNvSpPr>
          <p:nvPr>
            <p:ph idx="1"/>
          </p:nvPr>
        </p:nvSpPr>
        <p:spPr/>
        <p:txBody>
          <a:bodyPr/>
          <a:lstStyle/>
          <a:p>
            <a:r>
              <a:rPr lang="zh-CN" altLang="en-US" dirty="0"/>
              <a:t>在司法实践中</a:t>
            </a:r>
            <a:r>
              <a:rPr lang="en-US" altLang="zh-CN" dirty="0"/>
              <a:t>,</a:t>
            </a:r>
            <a:r>
              <a:rPr lang="zh-CN" altLang="en-US" dirty="0"/>
              <a:t>当事人可以因为</a:t>
            </a:r>
            <a:r>
              <a:rPr lang="zh-CN" altLang="en-US" dirty="0">
                <a:solidFill>
                  <a:srgbClr val="FF0000"/>
                </a:solidFill>
              </a:rPr>
              <a:t>多种目的</a:t>
            </a:r>
            <a:r>
              <a:rPr lang="zh-CN" altLang="en-US" dirty="0"/>
              <a:t>而使用同一项证据。同时</a:t>
            </a:r>
            <a:r>
              <a:rPr lang="en-US" altLang="zh-CN" dirty="0"/>
              <a:t>,</a:t>
            </a:r>
            <a:r>
              <a:rPr lang="zh-CN" altLang="en-US" dirty="0"/>
              <a:t>如果当事人没有提出适当的反对</a:t>
            </a:r>
            <a:r>
              <a:rPr lang="en-US" altLang="zh-CN" dirty="0"/>
              <a:t>,</a:t>
            </a:r>
            <a:r>
              <a:rPr lang="zh-CN" altLang="en-US" dirty="0"/>
              <a:t>同一项证据也可以因为</a:t>
            </a:r>
            <a:r>
              <a:rPr lang="zh-CN" altLang="en-US" dirty="0">
                <a:solidFill>
                  <a:srgbClr val="FF0000"/>
                </a:solidFill>
              </a:rPr>
              <a:t>多种目的而被采纳</a:t>
            </a:r>
            <a:r>
              <a:rPr lang="zh-CN" altLang="en-US" dirty="0"/>
              <a:t>。</a:t>
            </a:r>
            <a:endParaRPr lang="en-US" altLang="zh-CN" dirty="0"/>
          </a:p>
          <a:p>
            <a:r>
              <a:rPr lang="zh-CN" altLang="en-US" dirty="0"/>
              <a:t>但是，如果当事人表达了适当的反对，一项证据经常只能因为</a:t>
            </a:r>
            <a:r>
              <a:rPr lang="zh-CN" altLang="en-US" dirty="0">
                <a:solidFill>
                  <a:srgbClr val="FF0000"/>
                </a:solidFill>
              </a:rPr>
              <a:t>有限的目的</a:t>
            </a:r>
            <a:r>
              <a:rPr lang="zh-CN" altLang="en-US" dirty="0"/>
              <a:t>或者用于指控特定的当事人时</a:t>
            </a:r>
            <a:r>
              <a:rPr lang="en-US" altLang="zh-CN" dirty="0"/>
              <a:t>,</a:t>
            </a:r>
            <a:r>
              <a:rPr lang="zh-CN" altLang="en-US" dirty="0"/>
              <a:t>才能被采纳。这就是所谓 的证据的有限采纳性。</a:t>
            </a:r>
            <a:endParaRPr lang="en-US" altLang="zh-CN" dirty="0"/>
          </a:p>
          <a:p>
            <a:r>
              <a:rPr lang="zh-CN" altLang="en-US" dirty="0"/>
              <a:t>根据</a:t>
            </a:r>
            <a:r>
              <a:rPr lang="en-US" altLang="zh-CN" dirty="0"/>
              <a:t>《</a:t>
            </a:r>
            <a:r>
              <a:rPr lang="zh-CN" altLang="en-US" dirty="0"/>
              <a:t>联邦证据规则</a:t>
            </a:r>
            <a:r>
              <a:rPr lang="en-US" altLang="zh-CN" dirty="0"/>
              <a:t>105》</a:t>
            </a:r>
            <a:r>
              <a:rPr lang="zh-CN" altLang="en-US" dirty="0"/>
              <a:t>，证据的有限采纳性多见于以下两种情况</a:t>
            </a:r>
            <a:r>
              <a:rPr lang="en-US" altLang="zh-CN" dirty="0"/>
              <a:t>:</a:t>
            </a:r>
            <a:endParaRPr lang="zh-CN" altLang="en-US" dirty="0"/>
          </a:p>
        </p:txBody>
      </p:sp>
    </p:spTree>
    <p:extLst>
      <p:ext uri="{BB962C8B-B14F-4D97-AF65-F5344CB8AC3E}">
        <p14:creationId xmlns:p14="http://schemas.microsoft.com/office/powerpoint/2010/main" val="19457504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lnSpcReduction="10000"/>
          </a:bodyPr>
          <a:lstStyle/>
          <a:p>
            <a:r>
              <a:rPr lang="en-US" altLang="zh-CN" dirty="0">
                <a:solidFill>
                  <a:srgbClr val="FF0000"/>
                </a:solidFill>
              </a:rPr>
              <a:t>(</a:t>
            </a:r>
            <a:r>
              <a:rPr lang="zh-CN" altLang="en-US" dirty="0">
                <a:solidFill>
                  <a:srgbClr val="FF0000"/>
                </a:solidFill>
              </a:rPr>
              <a:t>一</a:t>
            </a:r>
            <a:r>
              <a:rPr lang="en-US" altLang="zh-CN" dirty="0">
                <a:solidFill>
                  <a:srgbClr val="FF0000"/>
                </a:solidFill>
              </a:rPr>
              <a:t>)</a:t>
            </a:r>
            <a:r>
              <a:rPr lang="zh-CN" altLang="en-US" dirty="0">
                <a:solidFill>
                  <a:srgbClr val="FF0000"/>
                </a:solidFill>
              </a:rPr>
              <a:t>一项证据因为一种目的不能被采纳</a:t>
            </a:r>
            <a:r>
              <a:rPr lang="en-US" altLang="zh-CN" dirty="0">
                <a:solidFill>
                  <a:srgbClr val="FF0000"/>
                </a:solidFill>
              </a:rPr>
              <a:t>,</a:t>
            </a:r>
            <a:r>
              <a:rPr lang="zh-CN" altLang="en-US" dirty="0">
                <a:solidFill>
                  <a:srgbClr val="FF0000"/>
                </a:solidFill>
              </a:rPr>
              <a:t>却因为另一种目的而被采纳。</a:t>
            </a:r>
            <a:endParaRPr lang="en-US" altLang="zh-CN" dirty="0">
              <a:solidFill>
                <a:srgbClr val="FF0000"/>
              </a:solidFill>
            </a:endParaRPr>
          </a:p>
          <a:p>
            <a:r>
              <a:rPr lang="zh-CN" altLang="en-US" dirty="0"/>
              <a:t>例如</a:t>
            </a:r>
            <a:r>
              <a:rPr lang="en-US" altLang="zh-CN" dirty="0"/>
              <a:t>1,</a:t>
            </a:r>
            <a:r>
              <a:rPr lang="zh-CN" altLang="en-US" dirty="0">
                <a:solidFill>
                  <a:srgbClr val="FF0000"/>
                </a:solidFill>
              </a:rPr>
              <a:t>庭外陈述</a:t>
            </a:r>
            <a:r>
              <a:rPr lang="zh-CN" altLang="en-US" dirty="0"/>
              <a:t>因为违反传闻证据规则而不能用于证明所宣称事实的真实性</a:t>
            </a:r>
            <a:r>
              <a:rPr lang="en-US" altLang="zh-CN" dirty="0"/>
              <a:t>,</a:t>
            </a:r>
            <a:r>
              <a:rPr lang="zh-CN" altLang="en-US" dirty="0"/>
              <a:t>但却可以用于弹劾证人的可信性。</a:t>
            </a:r>
            <a:endParaRPr lang="en-US" altLang="zh-CN" dirty="0"/>
          </a:p>
          <a:p>
            <a:r>
              <a:rPr lang="zh-CN" altLang="en-US" dirty="0"/>
              <a:t>例如</a:t>
            </a:r>
            <a:r>
              <a:rPr lang="en-US" altLang="zh-CN" dirty="0"/>
              <a:t>2,</a:t>
            </a:r>
            <a:r>
              <a:rPr lang="zh-CN" altLang="en-US" dirty="0"/>
              <a:t>在警察</a:t>
            </a:r>
            <a:r>
              <a:rPr lang="en-US" altLang="zh-CN" dirty="0"/>
              <a:t>P</a:t>
            </a:r>
            <a:r>
              <a:rPr lang="zh-CN" altLang="en-US" dirty="0"/>
              <a:t>逮捕被告人</a:t>
            </a:r>
            <a:r>
              <a:rPr lang="en-US" altLang="zh-CN" dirty="0"/>
              <a:t>D</a:t>
            </a:r>
            <a:r>
              <a:rPr lang="zh-CN" altLang="en-US" dirty="0"/>
              <a:t>时</a:t>
            </a:r>
            <a:r>
              <a:rPr lang="en-US" altLang="zh-CN" dirty="0"/>
              <a:t>,D</a:t>
            </a:r>
            <a:r>
              <a:rPr lang="zh-CN" altLang="en-US" dirty="0"/>
              <a:t>突然拿起身边的一根木棍殴打 </a:t>
            </a:r>
            <a:r>
              <a:rPr lang="en-US" altLang="zh-CN" dirty="0"/>
              <a:t>P</a:t>
            </a:r>
            <a:r>
              <a:rPr lang="zh-CN" altLang="en-US" dirty="0"/>
              <a:t>。</a:t>
            </a:r>
            <a:r>
              <a:rPr lang="en-US" altLang="zh-CN" dirty="0"/>
              <a:t>D </a:t>
            </a:r>
            <a:r>
              <a:rPr lang="zh-CN" altLang="en-US" dirty="0"/>
              <a:t>因此被起诉。庭审过程中</a:t>
            </a:r>
            <a:r>
              <a:rPr lang="en-US" altLang="zh-CN" dirty="0"/>
              <a:t>,</a:t>
            </a:r>
            <a:r>
              <a:rPr lang="zh-CN" altLang="en-US" dirty="0"/>
              <a:t>检方要求出示证据证明</a:t>
            </a:r>
            <a:r>
              <a:rPr lang="en-US" altLang="zh-CN" dirty="0"/>
              <a:t>D</a:t>
            </a:r>
            <a:r>
              <a:rPr lang="zh-CN" altLang="en-US" dirty="0"/>
              <a:t>在因为偷盗汽车被大陪审团起诉。</a:t>
            </a:r>
            <a:r>
              <a:rPr lang="en-US" altLang="zh-CN" dirty="0"/>
              <a:t>D </a:t>
            </a:r>
            <a:r>
              <a:rPr lang="zh-CN" altLang="en-US" dirty="0"/>
              <a:t>的律师提出反对</a:t>
            </a:r>
            <a:r>
              <a:rPr lang="en-US" altLang="zh-CN" dirty="0"/>
              <a:t>,</a:t>
            </a:r>
            <a:r>
              <a:rPr lang="zh-CN" altLang="en-US" dirty="0"/>
              <a:t>理由是</a:t>
            </a:r>
            <a:r>
              <a:rPr lang="en-US" altLang="zh-CN" dirty="0"/>
              <a:t>D</a:t>
            </a:r>
            <a:r>
              <a:rPr lang="zh-CN" altLang="en-US" dirty="0">
                <a:solidFill>
                  <a:srgbClr val="FF0000"/>
                </a:solidFill>
              </a:rPr>
              <a:t>以前的违法行为</a:t>
            </a:r>
            <a:r>
              <a:rPr lang="zh-CN" altLang="en-US" dirty="0"/>
              <a:t>不能用作证据证明</a:t>
            </a:r>
            <a:r>
              <a:rPr lang="en-US" altLang="zh-CN" dirty="0"/>
              <a:t>D</a:t>
            </a:r>
            <a:r>
              <a:rPr lang="zh-CN" altLang="en-US" dirty="0"/>
              <a:t>的品性。</a:t>
            </a:r>
            <a:endParaRPr lang="en-US" altLang="zh-CN" dirty="0"/>
          </a:p>
          <a:p>
            <a:r>
              <a:rPr lang="en-US" altLang="zh-CN" dirty="0"/>
              <a:t>   </a:t>
            </a:r>
            <a:r>
              <a:rPr lang="zh-CN" altLang="en-US" dirty="0"/>
              <a:t>但检方声称</a:t>
            </a:r>
            <a:r>
              <a:rPr lang="en-US" altLang="zh-CN" dirty="0"/>
              <a:t>,</a:t>
            </a:r>
            <a:r>
              <a:rPr lang="zh-CN" altLang="en-US" dirty="0"/>
              <a:t>大陪审团的起诉用于</a:t>
            </a:r>
            <a:r>
              <a:rPr lang="zh-CN" altLang="en-US" dirty="0">
                <a:solidFill>
                  <a:srgbClr val="FF0000"/>
                </a:solidFill>
              </a:rPr>
              <a:t>证明警察逮捕</a:t>
            </a:r>
            <a:r>
              <a:rPr lang="en-US" altLang="zh-CN" dirty="0">
                <a:solidFill>
                  <a:srgbClr val="FF0000"/>
                </a:solidFill>
              </a:rPr>
              <a:t>D</a:t>
            </a:r>
            <a:r>
              <a:rPr lang="zh-CN" altLang="en-US" dirty="0">
                <a:solidFill>
                  <a:srgbClr val="FF0000"/>
                </a:solidFill>
              </a:rPr>
              <a:t>的动机</a:t>
            </a:r>
            <a:r>
              <a:rPr lang="zh-CN" altLang="en-US" dirty="0"/>
              <a:t>。本案中</a:t>
            </a:r>
            <a:r>
              <a:rPr lang="en-US" altLang="zh-CN" dirty="0"/>
              <a:t>,</a:t>
            </a:r>
            <a:r>
              <a:rPr lang="zh-CN" altLang="en-US" dirty="0"/>
              <a:t>大陪审团的起诉不能作为证据被采纳证明</a:t>
            </a:r>
            <a:r>
              <a:rPr lang="en-US" altLang="zh-CN" dirty="0"/>
              <a:t>D</a:t>
            </a:r>
            <a:r>
              <a:rPr lang="zh-CN" altLang="en-US" dirty="0"/>
              <a:t>的品性。但是可以作为证据被采纳证明警察逮捕</a:t>
            </a:r>
            <a:r>
              <a:rPr lang="en-US" altLang="zh-CN" dirty="0"/>
              <a:t>D</a:t>
            </a:r>
            <a:r>
              <a:rPr lang="zh-CN" altLang="en-US" dirty="0"/>
              <a:t>的动机。</a:t>
            </a:r>
          </a:p>
        </p:txBody>
      </p:sp>
    </p:spTree>
    <p:extLst>
      <p:ext uri="{BB962C8B-B14F-4D97-AF65-F5344CB8AC3E}">
        <p14:creationId xmlns:p14="http://schemas.microsoft.com/office/powerpoint/2010/main" val="11452483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lnSpcReduction="10000"/>
          </a:bodyPr>
          <a:lstStyle/>
          <a:p>
            <a:r>
              <a:rPr lang="en-US" altLang="zh-CN" dirty="0">
                <a:solidFill>
                  <a:srgbClr val="FF0000"/>
                </a:solidFill>
              </a:rPr>
              <a:t>(</a:t>
            </a:r>
            <a:r>
              <a:rPr lang="zh-CN" altLang="en-US" dirty="0">
                <a:solidFill>
                  <a:srgbClr val="FF0000"/>
                </a:solidFill>
              </a:rPr>
              <a:t>二</a:t>
            </a:r>
            <a:r>
              <a:rPr lang="en-US" altLang="zh-CN" dirty="0">
                <a:solidFill>
                  <a:srgbClr val="FF0000"/>
                </a:solidFill>
              </a:rPr>
              <a:t>)</a:t>
            </a:r>
            <a:r>
              <a:rPr lang="zh-CN" altLang="en-US" dirty="0">
                <a:solidFill>
                  <a:srgbClr val="FF0000"/>
                </a:solidFill>
              </a:rPr>
              <a:t>一项证据不能被采纳用于指控某一当事人，却可以用于指控另一个当事人。</a:t>
            </a:r>
            <a:endParaRPr lang="en-US" altLang="zh-CN" dirty="0">
              <a:solidFill>
                <a:srgbClr val="FF0000"/>
              </a:solidFill>
            </a:endParaRPr>
          </a:p>
          <a:p>
            <a:r>
              <a:rPr lang="zh-CN" altLang="en-US" dirty="0"/>
              <a:t>例如</a:t>
            </a:r>
            <a:r>
              <a:rPr lang="en-US" altLang="zh-CN" dirty="0"/>
              <a:t>,D1</a:t>
            </a:r>
            <a:r>
              <a:rPr lang="zh-CN" altLang="en-US" dirty="0"/>
              <a:t>与</a:t>
            </a:r>
            <a:r>
              <a:rPr lang="en-US" altLang="zh-CN" dirty="0"/>
              <a:t>D2 </a:t>
            </a:r>
            <a:r>
              <a:rPr lang="zh-CN" altLang="en-US" dirty="0"/>
              <a:t>因为非法持有毒品被起诉。其中</a:t>
            </a:r>
            <a:r>
              <a:rPr lang="en-US" altLang="zh-CN" dirty="0"/>
              <a:t>,</a:t>
            </a:r>
            <a:r>
              <a:rPr lang="zh-CN" altLang="en-US" dirty="0"/>
              <a:t>用作证据的毒品是在</a:t>
            </a:r>
            <a:r>
              <a:rPr lang="zh-CN" altLang="en-US" dirty="0">
                <a:solidFill>
                  <a:srgbClr val="FF0000"/>
                </a:solidFill>
              </a:rPr>
              <a:t>违反</a:t>
            </a:r>
            <a:r>
              <a:rPr lang="en-US" altLang="zh-CN" dirty="0">
                <a:solidFill>
                  <a:srgbClr val="FF0000"/>
                </a:solidFill>
              </a:rPr>
              <a:t>D1</a:t>
            </a:r>
            <a:r>
              <a:rPr lang="zh-CN" altLang="en-US" dirty="0">
                <a:solidFill>
                  <a:srgbClr val="FF0000"/>
                </a:solidFill>
              </a:rPr>
              <a:t>宪法权利的情况下获得</a:t>
            </a:r>
            <a:r>
              <a:rPr lang="zh-CN" altLang="en-US" dirty="0"/>
              <a:t>的。在庭审过程中，违法获得的毒品不能用于指控</a:t>
            </a:r>
            <a:r>
              <a:rPr lang="en-US" altLang="zh-CN" dirty="0"/>
              <a:t>D1</a:t>
            </a:r>
            <a:r>
              <a:rPr lang="zh-CN" altLang="en-US" dirty="0"/>
              <a:t>。但是，由于</a:t>
            </a:r>
            <a:r>
              <a:rPr lang="en-US" altLang="zh-CN" dirty="0">
                <a:solidFill>
                  <a:srgbClr val="00B050"/>
                </a:solidFill>
              </a:rPr>
              <a:t>D2</a:t>
            </a:r>
            <a:r>
              <a:rPr lang="zh-CN" altLang="en-US" dirty="0">
                <a:solidFill>
                  <a:srgbClr val="00B050"/>
                </a:solidFill>
              </a:rPr>
              <a:t>的宪法权利并没有被侵犯</a:t>
            </a:r>
            <a:r>
              <a:rPr lang="zh-CN" altLang="en-US" dirty="0"/>
              <a:t>，因此这些毒品还可以用作证据</a:t>
            </a:r>
            <a:r>
              <a:rPr lang="zh-CN" altLang="en-US" dirty="0">
                <a:solidFill>
                  <a:srgbClr val="FF0000"/>
                </a:solidFill>
              </a:rPr>
              <a:t>指控</a:t>
            </a:r>
            <a:r>
              <a:rPr lang="en-US" altLang="zh-CN" dirty="0">
                <a:solidFill>
                  <a:srgbClr val="FF0000"/>
                </a:solidFill>
              </a:rPr>
              <a:t>D2</a:t>
            </a:r>
            <a:r>
              <a:rPr lang="zh-CN" altLang="en-US" dirty="0">
                <a:solidFill>
                  <a:srgbClr val="FF0000"/>
                </a:solidFill>
              </a:rPr>
              <a:t>，</a:t>
            </a:r>
            <a:r>
              <a:rPr lang="zh-CN" altLang="en-US" dirty="0"/>
              <a:t>上述两种情况下</a:t>
            </a:r>
            <a:r>
              <a:rPr lang="en-US" altLang="zh-CN" dirty="0"/>
              <a:t>,</a:t>
            </a:r>
            <a:r>
              <a:rPr lang="zh-CN" altLang="en-US" dirty="0"/>
              <a:t>陪审团仍然可以听取证据。</a:t>
            </a:r>
            <a:endParaRPr lang="en-US" altLang="zh-CN" dirty="0"/>
          </a:p>
          <a:p>
            <a:r>
              <a:rPr lang="zh-CN" altLang="en-US" dirty="0"/>
              <a:t>但是</a:t>
            </a:r>
            <a:r>
              <a:rPr lang="en-US" altLang="zh-CN" dirty="0"/>
              <a:t>,</a:t>
            </a:r>
            <a:r>
              <a:rPr lang="zh-CN" altLang="en-US" dirty="0"/>
              <a:t>根据</a:t>
            </a:r>
            <a:r>
              <a:rPr lang="en-US" altLang="zh-CN" dirty="0"/>
              <a:t>《</a:t>
            </a:r>
            <a:r>
              <a:rPr lang="zh-CN" altLang="en-US" dirty="0"/>
              <a:t>联邦证据规则</a:t>
            </a:r>
            <a:r>
              <a:rPr lang="en-US" altLang="zh-CN" dirty="0"/>
              <a:t>105》</a:t>
            </a:r>
            <a:r>
              <a:rPr lang="zh-CN" altLang="en-US" dirty="0"/>
              <a:t>，如果当事人提出请求</a:t>
            </a:r>
            <a:r>
              <a:rPr lang="en-US" altLang="zh-CN" dirty="0"/>
              <a:t>,</a:t>
            </a:r>
            <a:r>
              <a:rPr lang="zh-CN" altLang="en-US" dirty="0"/>
              <a:t>法官应当将该</a:t>
            </a:r>
            <a:r>
              <a:rPr lang="zh-CN" altLang="en-US" dirty="0">
                <a:solidFill>
                  <a:srgbClr val="FF0000"/>
                </a:solidFill>
              </a:rPr>
              <a:t>证据限制在适当的范围</a:t>
            </a:r>
            <a:r>
              <a:rPr lang="zh-CN" altLang="en-US" dirty="0"/>
              <a:t>并向陪审团提出相应的建议。</a:t>
            </a:r>
          </a:p>
        </p:txBody>
      </p:sp>
    </p:spTree>
    <p:extLst>
      <p:ext uri="{BB962C8B-B14F-4D97-AF65-F5344CB8AC3E}">
        <p14:creationId xmlns:p14="http://schemas.microsoft.com/office/powerpoint/2010/main" val="42569973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FF0000"/>
                </a:solidFill>
              </a:rPr>
              <a:t>第二节  相关性证据</a:t>
            </a:r>
          </a:p>
        </p:txBody>
      </p:sp>
      <p:sp>
        <p:nvSpPr>
          <p:cNvPr id="3" name="内容占位符 2"/>
          <p:cNvSpPr>
            <a:spLocks noGrp="1"/>
          </p:cNvSpPr>
          <p:nvPr>
            <p:ph idx="1"/>
          </p:nvPr>
        </p:nvSpPr>
        <p:spPr/>
        <p:txBody>
          <a:bodyPr>
            <a:normAutofit/>
          </a:bodyPr>
          <a:lstStyle/>
          <a:p>
            <a:r>
              <a:rPr lang="en-US" altLang="zh-CN" dirty="0"/>
              <a:t>《</a:t>
            </a:r>
            <a:r>
              <a:rPr lang="zh-CN" altLang="en-US" dirty="0"/>
              <a:t>联邦证据规则</a:t>
            </a:r>
            <a:r>
              <a:rPr lang="en-US" altLang="zh-CN" dirty="0"/>
              <a:t>401》“</a:t>
            </a:r>
            <a:r>
              <a:rPr lang="zh-CN" altLang="en-US" dirty="0"/>
              <a:t>相关性证据”是指证据具有任何这样</a:t>
            </a:r>
            <a:r>
              <a:rPr lang="zh-CN" altLang="en-US" dirty="0">
                <a:solidFill>
                  <a:srgbClr val="FF0000"/>
                </a:solidFill>
              </a:rPr>
              <a:t>一种倾向，有这项证据要比没有这项证据</a:t>
            </a:r>
            <a:r>
              <a:rPr lang="en-US" altLang="zh-CN" dirty="0"/>
              <a:t>,</a:t>
            </a:r>
            <a:r>
              <a:rPr lang="zh-CN" altLang="en-US" dirty="0">
                <a:solidFill>
                  <a:srgbClr val="00B050"/>
                </a:solidFill>
              </a:rPr>
              <a:t>使对于审理案件有意义的任何事实的存在更可能或者更不可能</a:t>
            </a:r>
            <a:r>
              <a:rPr lang="zh-CN" altLang="en-US" dirty="0"/>
              <a:t>。构成相关性证据必须满足两个条件</a:t>
            </a:r>
            <a:r>
              <a:rPr lang="en-US" altLang="zh-CN" dirty="0"/>
              <a:t>:</a:t>
            </a:r>
          </a:p>
          <a:p>
            <a:r>
              <a:rPr lang="en-US" altLang="zh-CN" dirty="0"/>
              <a:t>(1)</a:t>
            </a:r>
            <a:r>
              <a:rPr lang="zh-CN" altLang="en-US" dirty="0"/>
              <a:t>这项证据对于它所要证明的假定</a:t>
            </a:r>
            <a:r>
              <a:rPr lang="zh-CN" altLang="en-US" dirty="0">
                <a:solidFill>
                  <a:srgbClr val="FF0000"/>
                </a:solidFill>
              </a:rPr>
              <a:t>具有证明价值</a:t>
            </a:r>
            <a:r>
              <a:rPr lang="en-US" altLang="zh-CN" dirty="0"/>
              <a:t>;</a:t>
            </a:r>
            <a:r>
              <a:rPr lang="zh-CN" altLang="en-US" dirty="0"/>
              <a:t>并且</a:t>
            </a:r>
            <a:endParaRPr lang="en-US" altLang="zh-CN" dirty="0"/>
          </a:p>
          <a:p>
            <a:r>
              <a:rPr lang="en-US" altLang="zh-CN" dirty="0"/>
              <a:t>(2)</a:t>
            </a:r>
            <a:r>
              <a:rPr lang="zh-CN" altLang="en-US" dirty="0"/>
              <a:t>所要证明的假定对于</a:t>
            </a:r>
            <a:r>
              <a:rPr lang="zh-CN" altLang="en-US" dirty="0">
                <a:solidFill>
                  <a:srgbClr val="FF0000"/>
                </a:solidFill>
              </a:rPr>
              <a:t>案件的审理必须有意义</a:t>
            </a:r>
            <a:r>
              <a:rPr lang="zh-CN" altLang="en-US" dirty="0"/>
              <a:t>。这就是普通法中证据</a:t>
            </a:r>
            <a:r>
              <a:rPr lang="zh-CN" altLang="en-US" dirty="0">
                <a:solidFill>
                  <a:srgbClr val="FF0000"/>
                </a:solidFill>
              </a:rPr>
              <a:t>“重要性”的概念</a:t>
            </a:r>
            <a:r>
              <a:rPr lang="zh-CN" altLang="en-US" dirty="0"/>
              <a:t>。</a:t>
            </a:r>
          </a:p>
        </p:txBody>
      </p:sp>
    </p:spTree>
    <p:extLst>
      <p:ext uri="{BB962C8B-B14F-4D97-AF65-F5344CB8AC3E}">
        <p14:creationId xmlns:p14="http://schemas.microsoft.com/office/powerpoint/2010/main" val="5543043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重要性：</a:t>
            </a:r>
          </a:p>
        </p:txBody>
      </p:sp>
      <p:sp>
        <p:nvSpPr>
          <p:cNvPr id="3" name="内容占位符 2"/>
          <p:cNvSpPr>
            <a:spLocks noGrp="1"/>
          </p:cNvSpPr>
          <p:nvPr>
            <p:ph idx="1"/>
          </p:nvPr>
        </p:nvSpPr>
        <p:spPr/>
        <p:txBody>
          <a:bodyPr>
            <a:normAutofit fontScale="92500" lnSpcReduction="20000"/>
          </a:bodyPr>
          <a:lstStyle/>
          <a:p>
            <a:r>
              <a:rPr lang="zh-CN" altLang="en-US" dirty="0"/>
              <a:t>司法实践中</a:t>
            </a:r>
            <a:r>
              <a:rPr lang="en-US" altLang="zh-CN" dirty="0"/>
              <a:t>,</a:t>
            </a:r>
            <a:r>
              <a:rPr lang="zh-CN" altLang="en-US" dirty="0"/>
              <a:t>确定一项证据对案件所争议的法律问题是否具有重要性</a:t>
            </a:r>
            <a:r>
              <a:rPr lang="en-US" altLang="zh-CN" dirty="0"/>
              <a:t>,</a:t>
            </a:r>
            <a:r>
              <a:rPr lang="zh-CN" altLang="en-US" dirty="0"/>
              <a:t>一般需要首先确定</a:t>
            </a:r>
            <a:r>
              <a:rPr lang="en-US" altLang="zh-CN" dirty="0"/>
              <a:t>:(1)</a:t>
            </a:r>
            <a:r>
              <a:rPr lang="zh-CN" altLang="en-US" dirty="0">
                <a:solidFill>
                  <a:srgbClr val="FF0000"/>
                </a:solidFill>
              </a:rPr>
              <a:t>出示什么证据要证明什么法律问题</a:t>
            </a:r>
            <a:r>
              <a:rPr lang="en-US" altLang="zh-CN" dirty="0"/>
              <a:t>(</a:t>
            </a:r>
            <a:r>
              <a:rPr lang="zh-CN" altLang="en-US" dirty="0"/>
              <a:t>要证明的法律问题并不需要实际上是一项犯罪、一个诉因或者一个抗辩理由的构成要件</a:t>
            </a:r>
            <a:r>
              <a:rPr lang="en-US" altLang="zh-CN" dirty="0"/>
              <a:t>);</a:t>
            </a:r>
            <a:r>
              <a:rPr lang="zh-CN" altLang="en-US" dirty="0"/>
              <a:t>以及</a:t>
            </a:r>
            <a:r>
              <a:rPr lang="en-US" altLang="zh-CN" dirty="0"/>
              <a:t>(2)</a:t>
            </a:r>
            <a:r>
              <a:rPr lang="zh-CN" altLang="en-US" dirty="0">
                <a:solidFill>
                  <a:srgbClr val="FF0000"/>
                </a:solidFill>
              </a:rPr>
              <a:t>这一法律问题对争议案件的诉因或者抗辩理由而言是否具有法律意义。</a:t>
            </a:r>
            <a:endParaRPr lang="en-US" altLang="zh-CN" dirty="0">
              <a:solidFill>
                <a:srgbClr val="FF0000"/>
              </a:solidFill>
            </a:endParaRPr>
          </a:p>
          <a:p>
            <a:r>
              <a:rPr lang="zh-CN" altLang="en-US" dirty="0"/>
              <a:t>例如，根据普通法，共同过失</a:t>
            </a:r>
            <a:r>
              <a:rPr lang="en-US" altLang="zh-CN" dirty="0"/>
              <a:t>(Contributory Negligence)</a:t>
            </a:r>
            <a:r>
              <a:rPr lang="zh-CN" altLang="en-US" dirty="0"/>
              <a:t>是过失责任原则的抗辩理由之一。一旦原告被认定也有过失，他就不能从被告获得任何赔偿。现在，大多数司法区</a:t>
            </a:r>
            <a:r>
              <a:rPr lang="zh-CN" altLang="en-US" dirty="0">
                <a:solidFill>
                  <a:srgbClr val="FF0000"/>
                </a:solidFill>
              </a:rPr>
              <a:t>不再承认共同过失是过失责任的抗辩理由</a:t>
            </a:r>
            <a:r>
              <a:rPr lang="zh-CN" altLang="en-US" dirty="0"/>
              <a:t>。因此</a:t>
            </a:r>
            <a:r>
              <a:rPr lang="en-US" altLang="zh-CN" dirty="0"/>
              <a:t>,</a:t>
            </a:r>
            <a:r>
              <a:rPr lang="zh-CN" altLang="en-US" dirty="0"/>
              <a:t>如果在特定诉讼中</a:t>
            </a:r>
            <a:r>
              <a:rPr lang="en-US" altLang="zh-CN" dirty="0"/>
              <a:t>,</a:t>
            </a:r>
            <a:r>
              <a:rPr lang="zh-CN" altLang="en-US" dirty="0"/>
              <a:t>法庭不再承认共同过失是某一项诉讼主张的抗辩理由</a:t>
            </a:r>
            <a:r>
              <a:rPr lang="en-US" altLang="zh-CN" dirty="0"/>
              <a:t>,</a:t>
            </a:r>
            <a:r>
              <a:rPr lang="zh-CN" altLang="en-US" dirty="0"/>
              <a:t>那么</a:t>
            </a:r>
            <a:r>
              <a:rPr lang="en-US" altLang="zh-CN" dirty="0"/>
              <a:t>,</a:t>
            </a:r>
            <a:r>
              <a:rPr lang="zh-CN" altLang="en-US" dirty="0"/>
              <a:t>当事人出示的、证明原告也有责任的证据就</a:t>
            </a:r>
            <a:r>
              <a:rPr lang="zh-CN" altLang="en-US" dirty="0">
                <a:solidFill>
                  <a:srgbClr val="FF0000"/>
                </a:solidFill>
              </a:rPr>
              <a:t>不再具有重要性。</a:t>
            </a:r>
          </a:p>
        </p:txBody>
      </p:sp>
    </p:spTree>
    <p:extLst>
      <p:ext uri="{BB962C8B-B14F-4D97-AF65-F5344CB8AC3E}">
        <p14:creationId xmlns:p14="http://schemas.microsoft.com/office/powerpoint/2010/main" val="3013927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豆腐西施、“羊吃白菜”</a:t>
            </a:r>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635646"/>
            <a:ext cx="4224866" cy="3168650"/>
          </a:xfr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2370" y="1635646"/>
            <a:ext cx="4272078" cy="3240658"/>
          </a:xfrm>
          <a:prstGeom prst="rect">
            <a:avLst/>
          </a:prstGeom>
        </p:spPr>
      </p:pic>
    </p:spTree>
    <p:extLst>
      <p:ext uri="{BB962C8B-B14F-4D97-AF65-F5344CB8AC3E}">
        <p14:creationId xmlns:p14="http://schemas.microsoft.com/office/powerpoint/2010/main" val="8040959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lnSpcReduction="10000"/>
          </a:bodyPr>
          <a:lstStyle/>
          <a:p>
            <a:r>
              <a:rPr lang="zh-CN" altLang="en-US" dirty="0"/>
              <a:t>美国证据法还有所谓逻辑上的相关性证据和法律上的相关性证据之分。</a:t>
            </a:r>
            <a:endParaRPr lang="en-US" altLang="zh-CN" dirty="0"/>
          </a:p>
          <a:p>
            <a:r>
              <a:rPr lang="en-US" altLang="zh-CN" dirty="0">
                <a:solidFill>
                  <a:srgbClr val="FF0000"/>
                </a:solidFill>
              </a:rPr>
              <a:t>1</a:t>
            </a:r>
            <a:r>
              <a:rPr lang="zh-CN" altLang="en-US" dirty="0">
                <a:solidFill>
                  <a:srgbClr val="FF0000"/>
                </a:solidFill>
              </a:rPr>
              <a:t>、逻辑上的相关性</a:t>
            </a:r>
            <a:r>
              <a:rPr lang="zh-CN" altLang="en-US" dirty="0"/>
              <a:t>证据是指，只要证据有任何程度上的证明价值</a:t>
            </a:r>
            <a:r>
              <a:rPr lang="en-US" altLang="zh-CN" dirty="0"/>
              <a:t>,</a:t>
            </a:r>
            <a:r>
              <a:rPr lang="zh-CN" altLang="en-US" dirty="0"/>
              <a:t>它就是相关性证据。一般而言，只要证据倾向于证明或驳斥有争议的事实</a:t>
            </a:r>
            <a:r>
              <a:rPr lang="en-US" altLang="zh-CN" dirty="0"/>
              <a:t>,</a:t>
            </a:r>
            <a:r>
              <a:rPr lang="zh-CN" altLang="en-US" dirty="0"/>
              <a:t>这一证据就具有逻辑上的相关性。</a:t>
            </a:r>
            <a:endParaRPr lang="en-US" altLang="zh-CN" dirty="0"/>
          </a:p>
          <a:p>
            <a:r>
              <a:rPr lang="en-US" altLang="zh-CN" dirty="0">
                <a:solidFill>
                  <a:srgbClr val="FF0000"/>
                </a:solidFill>
              </a:rPr>
              <a:t>2</a:t>
            </a:r>
            <a:r>
              <a:rPr lang="zh-CN" altLang="en-US" dirty="0">
                <a:solidFill>
                  <a:srgbClr val="FF0000"/>
                </a:solidFill>
              </a:rPr>
              <a:t>、法律上的相关性</a:t>
            </a:r>
            <a:r>
              <a:rPr lang="zh-CN" altLang="en-US" dirty="0"/>
              <a:t>证据是指，一项证据除了具有逻辑上的相关性以外</a:t>
            </a:r>
            <a:r>
              <a:rPr lang="en-US" altLang="zh-CN" dirty="0"/>
              <a:t>,</a:t>
            </a:r>
            <a:r>
              <a:rPr lang="zh-CN" altLang="en-US" dirty="0"/>
              <a:t>还必须</a:t>
            </a:r>
            <a:r>
              <a:rPr lang="zh-CN" altLang="en-US" dirty="0">
                <a:solidFill>
                  <a:srgbClr val="FF0000"/>
                </a:solidFill>
              </a:rPr>
              <a:t>具有更多的价值</a:t>
            </a:r>
            <a:r>
              <a:rPr lang="en-US" altLang="zh-CN" dirty="0">
                <a:solidFill>
                  <a:srgbClr val="FF0000"/>
                </a:solidFill>
              </a:rPr>
              <a:t>(</a:t>
            </a:r>
            <a:r>
              <a:rPr lang="en-US" altLang="zh-CN" dirty="0"/>
              <a:t>Plus Value)</a:t>
            </a:r>
            <a:r>
              <a:rPr lang="zh-CN" altLang="en-US" dirty="0"/>
              <a:t>。 这种更多的价值是指相关性证据</a:t>
            </a:r>
            <a:r>
              <a:rPr lang="zh-CN" altLang="en-US" dirty="0">
                <a:solidFill>
                  <a:srgbClr val="00B050"/>
                </a:solidFill>
              </a:rPr>
              <a:t>应不应当在法律上被采纳</a:t>
            </a:r>
            <a:r>
              <a:rPr lang="zh-CN" altLang="en-US" dirty="0"/>
              <a:t>。也就是，法律上的相关性</a:t>
            </a:r>
            <a:r>
              <a:rPr lang="zh-CN" altLang="en-US" dirty="0">
                <a:solidFill>
                  <a:srgbClr val="FF0000"/>
                </a:solidFill>
              </a:rPr>
              <a:t>要求证据不能违反其他证据规则。</a:t>
            </a:r>
            <a:endParaRPr lang="en-US" altLang="zh-CN" dirty="0"/>
          </a:p>
          <a:p>
            <a:r>
              <a:rPr lang="en-US" altLang="zh-CN" dirty="0"/>
              <a:t>《</a:t>
            </a:r>
            <a:r>
              <a:rPr lang="zh-CN" altLang="en-US" dirty="0"/>
              <a:t>联邦证据规则</a:t>
            </a:r>
            <a:r>
              <a:rPr lang="en-US" altLang="zh-CN" dirty="0"/>
              <a:t>401》</a:t>
            </a:r>
            <a:r>
              <a:rPr lang="zh-CN" altLang="en-US" dirty="0">
                <a:solidFill>
                  <a:srgbClr val="FF0000"/>
                </a:solidFill>
              </a:rPr>
              <a:t>采用逻辑相关性</a:t>
            </a:r>
            <a:r>
              <a:rPr lang="zh-CN" altLang="en-US" dirty="0"/>
              <a:t>证据概念。因此</a:t>
            </a:r>
            <a:r>
              <a:rPr lang="en-US" altLang="zh-CN" dirty="0"/>
              <a:t>,</a:t>
            </a:r>
            <a:r>
              <a:rPr lang="zh-CN" altLang="en-US" dirty="0"/>
              <a:t>即便只有很小证明价值的证据</a:t>
            </a:r>
            <a:r>
              <a:rPr lang="en-US" altLang="zh-CN" dirty="0"/>
              <a:t>,</a:t>
            </a:r>
            <a:r>
              <a:rPr lang="zh-CN" altLang="en-US" dirty="0"/>
              <a:t>也被认为具有相关性。</a:t>
            </a:r>
          </a:p>
        </p:txBody>
      </p:sp>
    </p:spTree>
    <p:extLst>
      <p:ext uri="{BB962C8B-B14F-4D97-AF65-F5344CB8AC3E}">
        <p14:creationId xmlns:p14="http://schemas.microsoft.com/office/powerpoint/2010/main" val="11281111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FF0000"/>
                </a:solidFill>
              </a:rPr>
              <a:t>一、为什么要确定证据的相关性</a:t>
            </a:r>
          </a:p>
        </p:txBody>
      </p:sp>
      <p:sp>
        <p:nvSpPr>
          <p:cNvPr id="3" name="内容占位符 2"/>
          <p:cNvSpPr>
            <a:spLocks noGrp="1"/>
          </p:cNvSpPr>
          <p:nvPr>
            <p:ph idx="1"/>
          </p:nvPr>
        </p:nvSpPr>
        <p:spPr/>
        <p:txBody>
          <a:bodyPr/>
          <a:lstStyle/>
          <a:p>
            <a:r>
              <a:rPr lang="zh-CN" altLang="en-US" dirty="0"/>
              <a:t>确定证据的相关性当然是</a:t>
            </a:r>
            <a:r>
              <a:rPr lang="zh-CN" altLang="en-US" dirty="0">
                <a:solidFill>
                  <a:srgbClr val="FF0000"/>
                </a:solidFill>
              </a:rPr>
              <a:t>为了排除不相关的证据</a:t>
            </a:r>
            <a:r>
              <a:rPr lang="zh-CN" altLang="en-US" dirty="0"/>
              <a:t>，以便在不违反公平正义的原则下节省诉讼时间、控制诉讼成本。</a:t>
            </a:r>
            <a:endParaRPr lang="en-US" altLang="zh-CN" dirty="0"/>
          </a:p>
          <a:p>
            <a:r>
              <a:rPr lang="zh-CN" altLang="en-US" dirty="0"/>
              <a:t>如果允许诉讼当事人</a:t>
            </a:r>
            <a:r>
              <a:rPr lang="zh-CN" altLang="en-US" dirty="0">
                <a:solidFill>
                  <a:srgbClr val="FF0000"/>
                </a:solidFill>
              </a:rPr>
              <a:t>没有任何限制地出示证据</a:t>
            </a:r>
            <a:r>
              <a:rPr lang="zh-CN" altLang="en-US" dirty="0"/>
              <a:t>，诉讼有可能被不合理地拖延</a:t>
            </a:r>
            <a:r>
              <a:rPr lang="en-US" altLang="zh-CN" dirty="0"/>
              <a:t>,</a:t>
            </a:r>
            <a:r>
              <a:rPr lang="zh-CN" altLang="en-US" dirty="0"/>
              <a:t>陪审团也可能被误导。</a:t>
            </a:r>
          </a:p>
        </p:txBody>
      </p:sp>
    </p:spTree>
    <p:extLst>
      <p:ext uri="{BB962C8B-B14F-4D97-AF65-F5344CB8AC3E}">
        <p14:creationId xmlns:p14="http://schemas.microsoft.com/office/powerpoint/2010/main" val="12890172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FF0000"/>
                </a:solidFill>
              </a:rPr>
              <a:t>二、如何确定证据的相关性</a:t>
            </a:r>
          </a:p>
        </p:txBody>
      </p:sp>
      <p:sp>
        <p:nvSpPr>
          <p:cNvPr id="3" name="内容占位符 2"/>
          <p:cNvSpPr>
            <a:spLocks noGrp="1"/>
          </p:cNvSpPr>
          <p:nvPr>
            <p:ph idx="1"/>
          </p:nvPr>
        </p:nvSpPr>
        <p:spPr/>
        <p:txBody>
          <a:bodyPr/>
          <a:lstStyle/>
          <a:p>
            <a:r>
              <a:rPr lang="zh-CN" altLang="en-US" dirty="0"/>
              <a:t>任何有关证据的分析都要从确定证据的</a:t>
            </a:r>
            <a:r>
              <a:rPr lang="zh-CN" altLang="en-US" dirty="0">
                <a:solidFill>
                  <a:srgbClr val="FF0000"/>
                </a:solidFill>
              </a:rPr>
              <a:t>相关性开始</a:t>
            </a:r>
            <a:r>
              <a:rPr lang="zh-CN" altLang="en-US" dirty="0"/>
              <a:t>。 </a:t>
            </a:r>
            <a:endParaRPr lang="en-US" altLang="zh-CN" dirty="0"/>
          </a:p>
          <a:p>
            <a:r>
              <a:rPr lang="zh-CN" altLang="en-US" dirty="0"/>
              <a:t>根据</a:t>
            </a:r>
            <a:r>
              <a:rPr lang="en-US" altLang="zh-CN" dirty="0"/>
              <a:t>《</a:t>
            </a:r>
            <a:r>
              <a:rPr lang="zh-CN" altLang="en-US" dirty="0"/>
              <a:t>联邦证据规则</a:t>
            </a:r>
            <a:r>
              <a:rPr lang="en-US" altLang="zh-CN" dirty="0"/>
              <a:t>402》</a:t>
            </a:r>
            <a:r>
              <a:rPr lang="zh-CN" altLang="en-US" dirty="0"/>
              <a:t>，</a:t>
            </a:r>
            <a:r>
              <a:rPr lang="zh-CN" altLang="en-US" dirty="0">
                <a:solidFill>
                  <a:srgbClr val="00B050"/>
                </a:solidFill>
              </a:rPr>
              <a:t>除非根据特别规则或者法律予以排除的证据以外，所有相关性证据都应当被采纳</a:t>
            </a:r>
            <a:r>
              <a:rPr lang="zh-CN" altLang="en-US" dirty="0"/>
              <a:t>。</a:t>
            </a:r>
            <a:endParaRPr lang="en-US" altLang="zh-CN" dirty="0"/>
          </a:p>
          <a:p>
            <a:r>
              <a:rPr lang="zh-CN" altLang="en-US" dirty="0"/>
              <a:t>相反，</a:t>
            </a:r>
            <a:r>
              <a:rPr lang="zh-CN" altLang="en-US" dirty="0">
                <a:solidFill>
                  <a:srgbClr val="FF0000"/>
                </a:solidFill>
              </a:rPr>
              <a:t>没有相关性的证据不能被采纳</a:t>
            </a:r>
            <a:r>
              <a:rPr lang="zh-CN" altLang="en-US" dirty="0"/>
              <a:t>。</a:t>
            </a:r>
          </a:p>
        </p:txBody>
      </p:sp>
    </p:spTree>
    <p:extLst>
      <p:ext uri="{BB962C8B-B14F-4D97-AF65-F5344CB8AC3E}">
        <p14:creationId xmlns:p14="http://schemas.microsoft.com/office/powerpoint/2010/main" val="37369363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en-US" altLang="zh-CN" dirty="0">
                <a:solidFill>
                  <a:srgbClr val="FF0000"/>
                </a:solidFill>
              </a:rPr>
              <a:t>(</a:t>
            </a:r>
            <a:r>
              <a:rPr lang="zh-CN" altLang="en-US" dirty="0">
                <a:solidFill>
                  <a:srgbClr val="FF0000"/>
                </a:solidFill>
              </a:rPr>
              <a:t>一</a:t>
            </a:r>
            <a:r>
              <a:rPr lang="en-US" altLang="zh-CN" dirty="0">
                <a:solidFill>
                  <a:srgbClr val="FF0000"/>
                </a:solidFill>
              </a:rPr>
              <a:t>)</a:t>
            </a:r>
            <a:r>
              <a:rPr lang="zh-CN" altLang="en-US" dirty="0">
                <a:solidFill>
                  <a:srgbClr val="FF0000"/>
                </a:solidFill>
              </a:rPr>
              <a:t>一般规则</a:t>
            </a:r>
            <a:endParaRPr lang="en-US" altLang="zh-CN" dirty="0">
              <a:solidFill>
                <a:srgbClr val="FF0000"/>
              </a:solidFill>
            </a:endParaRPr>
          </a:p>
          <a:p>
            <a:r>
              <a:rPr lang="zh-CN" altLang="en-US" dirty="0"/>
              <a:t>在司法实践中</a:t>
            </a:r>
            <a:r>
              <a:rPr lang="en-US" altLang="zh-CN" dirty="0"/>
              <a:t>,</a:t>
            </a:r>
            <a:r>
              <a:rPr lang="zh-CN" altLang="en-US" dirty="0"/>
              <a:t>确定证据是否相关的方法通常是看所出示的证据是不是</a:t>
            </a:r>
            <a:r>
              <a:rPr lang="zh-CN" altLang="en-US" dirty="0">
                <a:solidFill>
                  <a:srgbClr val="FF0000"/>
                </a:solidFill>
              </a:rPr>
              <a:t>和所争议的案件的时间、事件或者人物有关</a:t>
            </a:r>
            <a:r>
              <a:rPr lang="zh-CN" altLang="en-US" dirty="0"/>
              <a:t>。 </a:t>
            </a:r>
            <a:endParaRPr lang="en-US" altLang="zh-CN" dirty="0"/>
          </a:p>
          <a:p>
            <a:r>
              <a:rPr lang="zh-CN" altLang="en-US" dirty="0"/>
              <a:t>如果有关，那么证据就具有相关性</a:t>
            </a:r>
            <a:r>
              <a:rPr lang="en-US" altLang="zh-CN" dirty="0"/>
              <a:t>;</a:t>
            </a:r>
            <a:r>
              <a:rPr lang="zh-CN" altLang="en-US" dirty="0"/>
              <a:t>但是</a:t>
            </a:r>
            <a:r>
              <a:rPr lang="en-US" altLang="zh-CN" dirty="0"/>
              <a:t>,</a:t>
            </a:r>
            <a:r>
              <a:rPr lang="zh-CN" altLang="en-US" dirty="0"/>
              <a:t>如果所出示的证据与其他而不是所争议案件的时间、事件或者人物有关</a:t>
            </a:r>
            <a:r>
              <a:rPr lang="en-US" altLang="zh-CN" dirty="0"/>
              <a:t>,</a:t>
            </a:r>
            <a:r>
              <a:rPr lang="zh-CN" altLang="en-US" dirty="0"/>
              <a:t>除非符合一些例外情况，否则，证据没有相关性。</a:t>
            </a:r>
            <a:endParaRPr lang="en-US" altLang="zh-CN" dirty="0"/>
          </a:p>
          <a:p>
            <a:r>
              <a:rPr lang="zh-CN" altLang="en-US" dirty="0"/>
              <a:t>其他</a:t>
            </a:r>
            <a:r>
              <a:rPr lang="zh-CN" altLang="en-US" dirty="0">
                <a:solidFill>
                  <a:srgbClr val="FF0000"/>
                </a:solidFill>
              </a:rPr>
              <a:t>相似事件</a:t>
            </a:r>
            <a:r>
              <a:rPr lang="zh-CN" altLang="en-US" dirty="0"/>
              <a:t>通常具有较少的证据作用。而且如果允许将这一类证据在法庭上出示</a:t>
            </a:r>
            <a:r>
              <a:rPr lang="en-US" altLang="zh-CN" dirty="0"/>
              <a:t>,</a:t>
            </a:r>
            <a:r>
              <a:rPr lang="zh-CN" altLang="en-US" dirty="0"/>
              <a:t>非但无助于澄清案件事实</a:t>
            </a:r>
            <a:r>
              <a:rPr lang="en-US" altLang="zh-CN" dirty="0"/>
              <a:t>,</a:t>
            </a:r>
            <a:r>
              <a:rPr lang="zh-CN" altLang="en-US" dirty="0"/>
              <a:t>还有可能</a:t>
            </a:r>
            <a:r>
              <a:rPr lang="zh-CN" altLang="en-US" dirty="0">
                <a:solidFill>
                  <a:srgbClr val="FF0000"/>
                </a:solidFill>
              </a:rPr>
              <a:t>误导陪审团</a:t>
            </a:r>
            <a:r>
              <a:rPr lang="zh-CN" altLang="en-US" dirty="0"/>
              <a:t>等。</a:t>
            </a:r>
          </a:p>
        </p:txBody>
      </p:sp>
    </p:spTree>
    <p:extLst>
      <p:ext uri="{BB962C8B-B14F-4D97-AF65-F5344CB8AC3E}">
        <p14:creationId xmlns:p14="http://schemas.microsoft.com/office/powerpoint/2010/main" val="20348939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FF0000"/>
                </a:solidFill>
              </a:rPr>
              <a:t>相似事件：</a:t>
            </a:r>
            <a:endParaRPr lang="zh-CN" altLang="en-US" dirty="0"/>
          </a:p>
        </p:txBody>
      </p:sp>
      <p:sp>
        <p:nvSpPr>
          <p:cNvPr id="3" name="内容占位符 2"/>
          <p:cNvSpPr>
            <a:spLocks noGrp="1"/>
          </p:cNvSpPr>
          <p:nvPr>
            <p:ph idx="1"/>
          </p:nvPr>
        </p:nvSpPr>
        <p:spPr/>
        <p:txBody>
          <a:bodyPr>
            <a:normAutofit/>
          </a:bodyPr>
          <a:lstStyle/>
          <a:p>
            <a:r>
              <a:rPr lang="en-US" altLang="zh-CN" dirty="0">
                <a:solidFill>
                  <a:srgbClr val="FF0000"/>
                </a:solidFill>
              </a:rPr>
              <a:t>(</a:t>
            </a:r>
            <a:r>
              <a:rPr lang="zh-CN" altLang="en-US" dirty="0">
                <a:solidFill>
                  <a:srgbClr val="FF0000"/>
                </a:solidFill>
              </a:rPr>
              <a:t>二</a:t>
            </a:r>
            <a:r>
              <a:rPr lang="en-US" altLang="zh-CN" dirty="0">
                <a:solidFill>
                  <a:srgbClr val="FF0000"/>
                </a:solidFill>
              </a:rPr>
              <a:t>)</a:t>
            </a:r>
            <a:r>
              <a:rPr lang="zh-CN" altLang="en-US" dirty="0">
                <a:solidFill>
                  <a:srgbClr val="FF0000"/>
                </a:solidFill>
              </a:rPr>
              <a:t>例外情况</a:t>
            </a:r>
            <a:endParaRPr lang="en-US" altLang="zh-CN" dirty="0">
              <a:solidFill>
                <a:srgbClr val="FF0000"/>
              </a:solidFill>
            </a:endParaRPr>
          </a:p>
          <a:p>
            <a:r>
              <a:rPr lang="zh-CN" altLang="en-US" dirty="0"/>
              <a:t>上述一般规则也有一些例外情况，即便其他相似事件与争议案件的时间、事件或者人物没有直接关系，也可以作为证据被采纳</a:t>
            </a:r>
            <a:r>
              <a:rPr lang="en-US" altLang="zh-CN" dirty="0"/>
              <a:t>,</a:t>
            </a:r>
            <a:r>
              <a:rPr lang="zh-CN" altLang="en-US" dirty="0"/>
              <a:t>但是</a:t>
            </a:r>
            <a:r>
              <a:rPr lang="zh-CN" altLang="en-US" dirty="0">
                <a:solidFill>
                  <a:srgbClr val="FF0000"/>
                </a:solidFill>
              </a:rPr>
              <a:t>条件是</a:t>
            </a:r>
            <a:r>
              <a:rPr lang="en-US" altLang="zh-CN" dirty="0"/>
              <a:t>:</a:t>
            </a:r>
          </a:p>
          <a:p>
            <a:r>
              <a:rPr lang="en-US" altLang="zh-CN" dirty="0"/>
              <a:t>(1)</a:t>
            </a:r>
            <a:r>
              <a:rPr lang="zh-CN" altLang="en-US" dirty="0">
                <a:solidFill>
                  <a:srgbClr val="FF0000"/>
                </a:solidFill>
              </a:rPr>
              <a:t>相似事件必须能够证明重要的案件事实</a:t>
            </a:r>
            <a:r>
              <a:rPr lang="en-US" altLang="zh-CN" dirty="0">
                <a:solidFill>
                  <a:srgbClr val="FF0000"/>
                </a:solidFill>
              </a:rPr>
              <a:t>;</a:t>
            </a:r>
            <a:r>
              <a:rPr lang="zh-CN" altLang="en-US" dirty="0">
                <a:solidFill>
                  <a:srgbClr val="FF0000"/>
                </a:solidFill>
              </a:rPr>
              <a:t>并且</a:t>
            </a:r>
            <a:endParaRPr lang="en-US" altLang="zh-CN" dirty="0">
              <a:solidFill>
                <a:srgbClr val="FF0000"/>
              </a:solidFill>
            </a:endParaRPr>
          </a:p>
          <a:p>
            <a:r>
              <a:rPr lang="en-US" altLang="zh-CN" dirty="0">
                <a:solidFill>
                  <a:srgbClr val="FF0000"/>
                </a:solidFill>
              </a:rPr>
              <a:t>(2)</a:t>
            </a:r>
            <a:r>
              <a:rPr lang="zh-CN" altLang="en-US" dirty="0">
                <a:solidFill>
                  <a:srgbClr val="FF0000"/>
                </a:solidFill>
              </a:rPr>
              <a:t>相似事件的证明价值应当</a:t>
            </a:r>
            <a:r>
              <a:rPr lang="zh-CN" altLang="en-US" dirty="0">
                <a:solidFill>
                  <a:srgbClr val="00B050"/>
                </a:solidFill>
              </a:rPr>
              <a:t>超过采纳这些证据可能给陪审团带来的混淆或者不公正偏见</a:t>
            </a:r>
            <a:r>
              <a:rPr lang="zh-CN" altLang="en-US" dirty="0">
                <a:solidFill>
                  <a:srgbClr val="FF0000"/>
                </a:solidFill>
              </a:rPr>
              <a:t>的风险</a:t>
            </a:r>
            <a:r>
              <a:rPr lang="zh-CN" altLang="en-US" dirty="0"/>
              <a:t>。</a:t>
            </a:r>
            <a:endParaRPr lang="en-US" altLang="zh-CN" dirty="0"/>
          </a:p>
        </p:txBody>
      </p:sp>
    </p:spTree>
    <p:extLst>
      <p:ext uri="{BB962C8B-B14F-4D97-AF65-F5344CB8AC3E}">
        <p14:creationId xmlns:p14="http://schemas.microsoft.com/office/powerpoint/2010/main" val="33441589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a:solidFill>
                  <a:srgbClr val="FF0000"/>
                </a:solidFill>
              </a:rPr>
              <a:t>1.</a:t>
            </a:r>
            <a:r>
              <a:rPr lang="zh-CN" altLang="en-US" dirty="0">
                <a:solidFill>
                  <a:srgbClr val="FF0000"/>
                </a:solidFill>
              </a:rPr>
              <a:t>确定因果关系</a:t>
            </a:r>
            <a:endParaRPr lang="en-US" altLang="zh-CN" dirty="0">
              <a:solidFill>
                <a:srgbClr val="FF0000"/>
              </a:solidFill>
            </a:endParaRPr>
          </a:p>
          <a:p>
            <a:r>
              <a:rPr lang="zh-CN" altLang="en-US" dirty="0"/>
              <a:t>例如</a:t>
            </a:r>
            <a:r>
              <a:rPr lang="en-US" altLang="zh-CN" dirty="0"/>
              <a:t>:P</a:t>
            </a:r>
            <a:r>
              <a:rPr lang="zh-CN" altLang="en-US" dirty="0"/>
              <a:t>在服用了</a:t>
            </a:r>
            <a:r>
              <a:rPr lang="en-US" altLang="zh-CN" dirty="0"/>
              <a:t>D</a:t>
            </a:r>
            <a:r>
              <a:rPr lang="zh-CN" altLang="en-US" dirty="0"/>
              <a:t>药厂生产的避孕药后，导致终生不育。</a:t>
            </a:r>
            <a:r>
              <a:rPr lang="en-US" altLang="zh-CN" dirty="0"/>
              <a:t>P</a:t>
            </a:r>
            <a:r>
              <a:rPr lang="zh-CN" altLang="en-US" dirty="0"/>
              <a:t>因此起诉</a:t>
            </a:r>
            <a:r>
              <a:rPr lang="en-US" altLang="zh-CN" dirty="0"/>
              <a:t>D</a:t>
            </a:r>
            <a:r>
              <a:rPr lang="zh-CN" altLang="en-US" dirty="0"/>
              <a:t>。庭审中，</a:t>
            </a:r>
            <a:r>
              <a:rPr lang="en-US" altLang="zh-CN" dirty="0"/>
              <a:t>P</a:t>
            </a:r>
            <a:r>
              <a:rPr lang="zh-CN" altLang="en-US" dirty="0"/>
              <a:t>出示证据证明，也有</a:t>
            </a:r>
            <a:r>
              <a:rPr lang="zh-CN" altLang="en-US" dirty="0">
                <a:solidFill>
                  <a:srgbClr val="FF0000"/>
                </a:solidFill>
              </a:rPr>
              <a:t>其他人在服用同一厂家生产的同一种药物后导致终生不育</a:t>
            </a:r>
            <a:r>
              <a:rPr lang="zh-CN" altLang="en-US" dirty="0"/>
              <a:t>。</a:t>
            </a:r>
            <a:endParaRPr lang="en-US" altLang="zh-CN" dirty="0"/>
          </a:p>
          <a:p>
            <a:r>
              <a:rPr lang="en-US" altLang="zh-CN" dirty="0"/>
              <a:t>P</a:t>
            </a:r>
            <a:r>
              <a:rPr lang="zh-CN" altLang="en-US" dirty="0"/>
              <a:t>出示的证据虽然与本案没有直接关系</a:t>
            </a:r>
            <a:r>
              <a:rPr lang="en-US" altLang="zh-CN" dirty="0"/>
              <a:t>,</a:t>
            </a:r>
            <a:r>
              <a:rPr lang="zh-CN" altLang="en-US" dirty="0"/>
              <a:t>而是与案件当事人以外的事件和人物有关</a:t>
            </a:r>
            <a:r>
              <a:rPr lang="en-US" altLang="zh-CN" dirty="0"/>
              <a:t>,</a:t>
            </a:r>
            <a:r>
              <a:rPr lang="zh-CN" altLang="en-US" dirty="0"/>
              <a:t>但是</a:t>
            </a:r>
            <a:r>
              <a:rPr lang="en-US" altLang="zh-CN" dirty="0"/>
              <a:t>,</a:t>
            </a:r>
            <a:r>
              <a:rPr lang="zh-CN" altLang="en-US" dirty="0"/>
              <a:t>由于</a:t>
            </a:r>
            <a:r>
              <a:rPr lang="en-US" altLang="zh-CN" dirty="0"/>
              <a:t>P</a:t>
            </a:r>
            <a:r>
              <a:rPr lang="zh-CN" altLang="en-US" dirty="0"/>
              <a:t>出示的证据对所争议案件的事实具有</a:t>
            </a:r>
            <a:r>
              <a:rPr lang="zh-CN" altLang="en-US" dirty="0">
                <a:solidFill>
                  <a:srgbClr val="FF0000"/>
                </a:solidFill>
              </a:rPr>
              <a:t>重要的证明作用</a:t>
            </a:r>
            <a:r>
              <a:rPr lang="zh-CN" altLang="en-US" dirty="0"/>
              <a:t>，因此可以作为证据被采纳。</a:t>
            </a:r>
          </a:p>
          <a:p>
            <a:endParaRPr lang="zh-CN" altLang="en-US" dirty="0"/>
          </a:p>
        </p:txBody>
      </p:sp>
    </p:spTree>
    <p:extLst>
      <p:ext uri="{BB962C8B-B14F-4D97-AF65-F5344CB8AC3E}">
        <p14:creationId xmlns:p14="http://schemas.microsoft.com/office/powerpoint/2010/main" val="36982369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lnSpcReduction="20000"/>
          </a:bodyPr>
          <a:lstStyle/>
          <a:p>
            <a:r>
              <a:rPr lang="en-US" altLang="zh-CN" dirty="0">
                <a:solidFill>
                  <a:srgbClr val="FF0000"/>
                </a:solidFill>
              </a:rPr>
              <a:t>2.</a:t>
            </a:r>
            <a:r>
              <a:rPr lang="zh-CN" altLang="en-US" dirty="0">
                <a:solidFill>
                  <a:srgbClr val="FF0000"/>
                </a:solidFill>
              </a:rPr>
              <a:t>原告在以前的诉讼中曾提出过类似的诉讼请求</a:t>
            </a:r>
            <a:endParaRPr lang="en-US" altLang="zh-CN" dirty="0"/>
          </a:p>
          <a:p>
            <a:r>
              <a:rPr lang="zh-CN" altLang="en-US" dirty="0"/>
              <a:t>这一般对正在争议的案件具有较小的证据价值。而且</a:t>
            </a:r>
            <a:r>
              <a:rPr lang="en-US" altLang="zh-CN" dirty="0"/>
              <a:t>,</a:t>
            </a:r>
            <a:r>
              <a:rPr lang="zh-CN" altLang="en-US" dirty="0"/>
              <a:t>在听取这些证据后</a:t>
            </a:r>
            <a:r>
              <a:rPr lang="en-US" altLang="zh-CN" dirty="0"/>
              <a:t>,</a:t>
            </a:r>
            <a:r>
              <a:rPr lang="zh-CN" altLang="en-US" dirty="0"/>
              <a:t>陪审团容易对原告产生偏见。因此</a:t>
            </a:r>
            <a:r>
              <a:rPr lang="en-US" altLang="zh-CN" dirty="0"/>
              <a:t>,</a:t>
            </a:r>
            <a:r>
              <a:rPr lang="zh-CN" altLang="en-US" dirty="0"/>
              <a:t>作为一般原则</a:t>
            </a:r>
            <a:r>
              <a:rPr lang="en-US" altLang="zh-CN" dirty="0"/>
              <a:t>,</a:t>
            </a:r>
            <a:r>
              <a:rPr lang="zh-CN" altLang="en-US" dirty="0"/>
              <a:t>法庭不允许出示这一类证据。</a:t>
            </a:r>
            <a:endParaRPr lang="en-US" altLang="zh-CN" dirty="0"/>
          </a:p>
          <a:p>
            <a:r>
              <a:rPr lang="zh-CN" altLang="en-US" dirty="0"/>
              <a:t>例如</a:t>
            </a:r>
            <a:r>
              <a:rPr lang="en-US" altLang="zh-CN" dirty="0"/>
              <a:t>,</a:t>
            </a:r>
            <a:r>
              <a:rPr lang="zh-CN" altLang="en-US" dirty="0"/>
              <a:t>因为十字路口的路面损坏</a:t>
            </a:r>
            <a:r>
              <a:rPr lang="en-US" altLang="zh-CN" dirty="0"/>
              <a:t>,P</a:t>
            </a:r>
            <a:r>
              <a:rPr lang="zh-CN" altLang="en-US" dirty="0"/>
              <a:t>开车撞到路边的电线杆上。 </a:t>
            </a:r>
            <a:r>
              <a:rPr lang="en-US" altLang="zh-CN" dirty="0"/>
              <a:t>P</a:t>
            </a:r>
            <a:r>
              <a:rPr lang="zh-CN" altLang="en-US" dirty="0"/>
              <a:t>因此起诉</a:t>
            </a:r>
            <a:r>
              <a:rPr lang="en-US" altLang="zh-CN" dirty="0"/>
              <a:t>D</a:t>
            </a:r>
            <a:r>
              <a:rPr lang="zh-CN" altLang="en-US" dirty="0"/>
              <a:t>市。</a:t>
            </a:r>
            <a:r>
              <a:rPr lang="en-US" altLang="zh-CN" dirty="0"/>
              <a:t>D</a:t>
            </a:r>
            <a:r>
              <a:rPr lang="zh-CN" altLang="en-US" dirty="0"/>
              <a:t>市出示证据说</a:t>
            </a:r>
            <a:r>
              <a:rPr lang="en-US" altLang="zh-CN" dirty="0"/>
              <a:t>,P</a:t>
            </a:r>
            <a:r>
              <a:rPr lang="zh-CN" altLang="en-US" dirty="0">
                <a:solidFill>
                  <a:srgbClr val="FF0000"/>
                </a:solidFill>
              </a:rPr>
              <a:t>曾经三次在相似场合撞在电线杆</a:t>
            </a:r>
            <a:r>
              <a:rPr lang="zh-CN" altLang="en-US" dirty="0"/>
              <a:t>上或者其他路边的建筑物上。由于</a:t>
            </a:r>
            <a:r>
              <a:rPr lang="en-US" altLang="zh-CN" dirty="0"/>
              <a:t>D</a:t>
            </a:r>
            <a:r>
              <a:rPr lang="zh-CN" altLang="en-US" dirty="0"/>
              <a:t>市出示的证据具有较少的证明价值，并且有可能误导陪审团</a:t>
            </a:r>
            <a:r>
              <a:rPr lang="en-US" altLang="zh-CN" dirty="0"/>
              <a:t>,</a:t>
            </a:r>
            <a:r>
              <a:rPr lang="zh-CN" altLang="en-US" dirty="0"/>
              <a:t>因此法庭不应当采纳这些证据。</a:t>
            </a:r>
            <a:endParaRPr lang="en-US" altLang="zh-CN" dirty="0"/>
          </a:p>
          <a:p>
            <a:r>
              <a:rPr lang="zh-CN" altLang="en-US" dirty="0"/>
              <a:t>但是</a:t>
            </a:r>
            <a:r>
              <a:rPr lang="en-US" altLang="zh-CN" dirty="0"/>
              <a:t>,</a:t>
            </a:r>
            <a:r>
              <a:rPr lang="zh-CN" altLang="en-US" dirty="0"/>
              <a:t>如果原告以前曾经提出过</a:t>
            </a:r>
            <a:r>
              <a:rPr lang="zh-CN" altLang="en-US" dirty="0">
                <a:solidFill>
                  <a:srgbClr val="FF0000"/>
                </a:solidFill>
              </a:rPr>
              <a:t>类似的具有欺诈性质或者错误性质</a:t>
            </a:r>
            <a:r>
              <a:rPr lang="zh-CN" altLang="en-US" dirty="0"/>
              <a:t>的诉讼请求</a:t>
            </a:r>
            <a:r>
              <a:rPr lang="en-US" altLang="zh-CN" dirty="0"/>
              <a:t>,</a:t>
            </a:r>
            <a:r>
              <a:rPr lang="zh-CN" altLang="en-US" dirty="0"/>
              <a:t>大多数法庭都会许出示这些证据</a:t>
            </a:r>
            <a:r>
              <a:rPr lang="en-US" altLang="zh-CN" dirty="0"/>
              <a:t>,</a:t>
            </a:r>
            <a:r>
              <a:rPr lang="zh-CN" altLang="en-US" dirty="0"/>
              <a:t>证明原告当前的诉讼请求可能也是出于</a:t>
            </a:r>
            <a:r>
              <a:rPr lang="zh-CN" altLang="en-US" dirty="0">
                <a:solidFill>
                  <a:srgbClr val="FF0000"/>
                </a:solidFill>
              </a:rPr>
              <a:t>欺诈的目的</a:t>
            </a:r>
            <a:r>
              <a:rPr lang="zh-CN" altLang="en-US" dirty="0"/>
              <a:t>等。</a:t>
            </a:r>
          </a:p>
        </p:txBody>
      </p:sp>
    </p:spTree>
    <p:extLst>
      <p:ext uri="{BB962C8B-B14F-4D97-AF65-F5344CB8AC3E}">
        <p14:creationId xmlns:p14="http://schemas.microsoft.com/office/powerpoint/2010/main" val="26721686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lnSpcReduction="10000"/>
          </a:bodyPr>
          <a:lstStyle/>
          <a:p>
            <a:r>
              <a:rPr lang="en-US" altLang="zh-CN" dirty="0">
                <a:solidFill>
                  <a:srgbClr val="FF0000"/>
                </a:solidFill>
              </a:rPr>
              <a:t>3.</a:t>
            </a:r>
            <a:r>
              <a:rPr lang="zh-CN" altLang="en-US" dirty="0">
                <a:solidFill>
                  <a:srgbClr val="FF0000"/>
                </a:solidFill>
              </a:rPr>
              <a:t>由同样条件引起的相似事故或者伤害</a:t>
            </a:r>
            <a:endParaRPr lang="en-US" altLang="zh-CN" dirty="0">
              <a:solidFill>
                <a:srgbClr val="FF0000"/>
              </a:solidFill>
            </a:endParaRPr>
          </a:p>
          <a:p>
            <a:r>
              <a:rPr lang="zh-CN" altLang="en-US" dirty="0"/>
              <a:t>如果两起或者两起以上的事故在相同的情况下发生，以前发生的事故可以作为证据用来证明</a:t>
            </a:r>
            <a:r>
              <a:rPr lang="en-US" altLang="zh-CN" dirty="0">
                <a:solidFill>
                  <a:srgbClr val="00B050"/>
                </a:solidFill>
              </a:rPr>
              <a:t>:(1)</a:t>
            </a:r>
            <a:r>
              <a:rPr lang="zh-CN" altLang="en-US" dirty="0">
                <a:solidFill>
                  <a:srgbClr val="00B050"/>
                </a:solidFill>
              </a:rPr>
              <a:t>危险情况早已存在</a:t>
            </a:r>
            <a:r>
              <a:rPr lang="en-US" altLang="zh-CN" dirty="0">
                <a:solidFill>
                  <a:srgbClr val="00B050"/>
                </a:solidFill>
              </a:rPr>
              <a:t>;(2)</a:t>
            </a:r>
            <a:r>
              <a:rPr lang="zh-CN" altLang="en-US" dirty="0">
                <a:solidFill>
                  <a:srgbClr val="00B050"/>
                </a:solidFill>
              </a:rPr>
              <a:t>被告知道危险情况的存在</a:t>
            </a:r>
            <a:r>
              <a:rPr lang="en-US" altLang="zh-CN" dirty="0">
                <a:solidFill>
                  <a:srgbClr val="00B050"/>
                </a:solidFill>
              </a:rPr>
              <a:t>;</a:t>
            </a:r>
            <a:r>
              <a:rPr lang="zh-CN" altLang="en-US" dirty="0">
                <a:solidFill>
                  <a:srgbClr val="00B050"/>
                </a:solidFill>
              </a:rPr>
              <a:t>以及</a:t>
            </a:r>
            <a:r>
              <a:rPr lang="en-US" altLang="zh-CN" dirty="0">
                <a:solidFill>
                  <a:srgbClr val="00B050"/>
                </a:solidFill>
              </a:rPr>
              <a:t>(3)</a:t>
            </a:r>
            <a:r>
              <a:rPr lang="zh-CN" altLang="en-US" dirty="0">
                <a:solidFill>
                  <a:srgbClr val="00B050"/>
                </a:solidFill>
              </a:rPr>
              <a:t>危险情况导致了当前事故或者伤害的发生</a:t>
            </a:r>
            <a:r>
              <a:rPr lang="zh-CN" altLang="en-US" dirty="0"/>
              <a:t>等。</a:t>
            </a:r>
            <a:endParaRPr lang="en-US" altLang="zh-CN" dirty="0"/>
          </a:p>
          <a:p>
            <a:r>
              <a:rPr lang="zh-CN" altLang="en-US" dirty="0"/>
              <a:t>仍以上述案例为例。如果</a:t>
            </a:r>
            <a:r>
              <a:rPr lang="en-US" altLang="zh-CN" dirty="0"/>
              <a:t>P</a:t>
            </a:r>
            <a:r>
              <a:rPr lang="zh-CN" altLang="en-US" dirty="0"/>
              <a:t>出示证据证明</a:t>
            </a:r>
            <a:r>
              <a:rPr lang="en-US" altLang="zh-CN" dirty="0"/>
              <a:t>,</a:t>
            </a:r>
            <a:r>
              <a:rPr lang="zh-CN" altLang="en-US" dirty="0"/>
              <a:t>在事故发生前</a:t>
            </a:r>
            <a:r>
              <a:rPr lang="en-US" altLang="zh-CN" dirty="0"/>
              <a:t>,</a:t>
            </a:r>
            <a:r>
              <a:rPr lang="zh-CN" altLang="en-US" dirty="0"/>
              <a:t>至少</a:t>
            </a:r>
            <a:r>
              <a:rPr lang="zh-CN" altLang="en-US" dirty="0">
                <a:solidFill>
                  <a:srgbClr val="FF0000"/>
                </a:solidFill>
              </a:rPr>
              <a:t>有四个司机因为路面状况损坏撞在周围的建筑物上</a:t>
            </a:r>
            <a:r>
              <a:rPr lang="zh-CN" altLang="en-US" dirty="0"/>
              <a:t>。</a:t>
            </a:r>
            <a:r>
              <a:rPr lang="en-US" altLang="zh-CN" dirty="0"/>
              <a:t>P</a:t>
            </a:r>
            <a:r>
              <a:rPr lang="zh-CN" altLang="en-US" dirty="0"/>
              <a:t>所出示的证据可以用来证明</a:t>
            </a:r>
            <a:r>
              <a:rPr lang="en-US" altLang="zh-CN" dirty="0"/>
              <a:t>:(1)</a:t>
            </a:r>
            <a:r>
              <a:rPr lang="zh-CN" altLang="en-US" dirty="0"/>
              <a:t>路面损坏的情况早已存在</a:t>
            </a:r>
            <a:r>
              <a:rPr lang="en-US" altLang="zh-CN" dirty="0"/>
              <a:t>;(2)</a:t>
            </a:r>
            <a:r>
              <a:rPr lang="zh-CN" altLang="en-US" dirty="0"/>
              <a:t>被告</a:t>
            </a:r>
            <a:r>
              <a:rPr lang="en-US" altLang="zh-CN" dirty="0"/>
              <a:t>D</a:t>
            </a:r>
            <a:r>
              <a:rPr lang="zh-CN" altLang="en-US" dirty="0"/>
              <a:t>市知道路面损坏的事实</a:t>
            </a:r>
            <a:r>
              <a:rPr lang="en-US" altLang="zh-CN" dirty="0"/>
              <a:t>;</a:t>
            </a:r>
            <a:r>
              <a:rPr lang="zh-CN" altLang="en-US" dirty="0"/>
              <a:t>以及</a:t>
            </a:r>
            <a:r>
              <a:rPr lang="en-US" altLang="zh-CN" dirty="0"/>
              <a:t>(3)</a:t>
            </a:r>
            <a:r>
              <a:rPr lang="zh-CN" altLang="en-US" dirty="0"/>
              <a:t>路面损坏导致</a:t>
            </a:r>
            <a:r>
              <a:rPr lang="en-US" altLang="zh-CN" dirty="0"/>
              <a:t>P</a:t>
            </a:r>
            <a:r>
              <a:rPr lang="zh-CN" altLang="en-US" dirty="0"/>
              <a:t>发生了车祸。</a:t>
            </a:r>
          </a:p>
        </p:txBody>
      </p:sp>
    </p:spTree>
    <p:extLst>
      <p:ext uri="{BB962C8B-B14F-4D97-AF65-F5344CB8AC3E}">
        <p14:creationId xmlns:p14="http://schemas.microsoft.com/office/powerpoint/2010/main" val="22229065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a:solidFill>
                  <a:srgbClr val="FF0000"/>
                </a:solidFill>
              </a:rPr>
              <a:t>4.</a:t>
            </a:r>
            <a:r>
              <a:rPr lang="zh-CN" altLang="en-US" dirty="0">
                <a:solidFill>
                  <a:srgbClr val="FF0000"/>
                </a:solidFill>
              </a:rPr>
              <a:t>如果一方当事人声称案件争议的事实不可能发生，那么以前发生的类似事件可以被采纳作为证据反驳</a:t>
            </a:r>
            <a:r>
              <a:rPr lang="zh-CN" altLang="en-US" dirty="0"/>
              <a:t>当事人的主张。</a:t>
            </a:r>
            <a:endParaRPr lang="en-US" altLang="zh-CN" dirty="0"/>
          </a:p>
          <a:p>
            <a:r>
              <a:rPr lang="zh-CN" altLang="en-US" dirty="0"/>
              <a:t>例如</a:t>
            </a:r>
            <a:r>
              <a:rPr lang="en-US" altLang="zh-CN" dirty="0"/>
              <a:t>,</a:t>
            </a:r>
            <a:r>
              <a:rPr lang="zh-CN" altLang="en-US" dirty="0"/>
              <a:t>原告</a:t>
            </a:r>
            <a:r>
              <a:rPr lang="en-US" altLang="zh-CN" dirty="0"/>
              <a:t>P</a:t>
            </a:r>
            <a:r>
              <a:rPr lang="zh-CN" altLang="en-US" dirty="0"/>
              <a:t>在经过被告</a:t>
            </a:r>
            <a:r>
              <a:rPr lang="en-US" altLang="zh-CN" dirty="0"/>
              <a:t>D</a:t>
            </a:r>
            <a:r>
              <a:rPr lang="zh-CN" altLang="en-US" dirty="0"/>
              <a:t>公司的建筑工地时</a:t>
            </a:r>
            <a:r>
              <a:rPr lang="en-US" altLang="zh-CN" dirty="0"/>
              <a:t>,</a:t>
            </a:r>
            <a:r>
              <a:rPr lang="zh-CN" altLang="en-US" dirty="0"/>
              <a:t>被从</a:t>
            </a:r>
            <a:r>
              <a:rPr lang="zh-CN" altLang="en-US" dirty="0">
                <a:solidFill>
                  <a:srgbClr val="00B050"/>
                </a:solidFill>
              </a:rPr>
              <a:t>顶层楼掉下来的一块砖头砸伤。</a:t>
            </a:r>
            <a:r>
              <a:rPr lang="en-US" altLang="zh-CN" dirty="0"/>
              <a:t>P</a:t>
            </a:r>
            <a:r>
              <a:rPr lang="zh-CN" altLang="en-US" dirty="0"/>
              <a:t>因此起诉</a:t>
            </a:r>
            <a:r>
              <a:rPr lang="en-US" altLang="zh-CN" dirty="0"/>
              <a:t>D</a:t>
            </a:r>
            <a:r>
              <a:rPr lang="zh-CN" altLang="en-US" dirty="0"/>
              <a:t>公司。</a:t>
            </a:r>
            <a:r>
              <a:rPr lang="en-US" altLang="zh-CN" dirty="0"/>
              <a:t>D</a:t>
            </a:r>
            <a:r>
              <a:rPr lang="zh-CN" altLang="en-US" dirty="0"/>
              <a:t>公司声称已经</a:t>
            </a:r>
            <a:r>
              <a:rPr lang="zh-CN" altLang="en-US" dirty="0">
                <a:solidFill>
                  <a:srgbClr val="FF0000"/>
                </a:solidFill>
              </a:rPr>
              <a:t>采取一切安全措施</a:t>
            </a:r>
            <a:r>
              <a:rPr lang="en-US" altLang="zh-CN" dirty="0">
                <a:solidFill>
                  <a:srgbClr val="FF0000"/>
                </a:solidFill>
              </a:rPr>
              <a:t>,</a:t>
            </a:r>
            <a:r>
              <a:rPr lang="zh-CN" altLang="en-US" dirty="0">
                <a:solidFill>
                  <a:srgbClr val="FF0000"/>
                </a:solidFill>
              </a:rPr>
              <a:t>砖头不可能掉到地上</a:t>
            </a:r>
            <a:r>
              <a:rPr lang="zh-CN" altLang="en-US" dirty="0"/>
              <a:t>。</a:t>
            </a:r>
            <a:endParaRPr lang="en-US" altLang="zh-CN" dirty="0"/>
          </a:p>
          <a:p>
            <a:r>
              <a:rPr lang="zh-CN" altLang="en-US" dirty="0"/>
              <a:t>这时</a:t>
            </a:r>
            <a:r>
              <a:rPr lang="en-US" altLang="zh-CN" dirty="0"/>
              <a:t>,P</a:t>
            </a:r>
            <a:r>
              <a:rPr lang="zh-CN" altLang="en-US" dirty="0"/>
              <a:t>可以出示证据证明</a:t>
            </a:r>
            <a:r>
              <a:rPr lang="en-US" altLang="zh-CN" dirty="0"/>
              <a:t>,</a:t>
            </a:r>
            <a:r>
              <a:rPr lang="zh-CN" altLang="en-US" dirty="0"/>
              <a:t>在 事故</a:t>
            </a:r>
            <a:r>
              <a:rPr lang="zh-CN" altLang="en-US" dirty="0">
                <a:solidFill>
                  <a:srgbClr val="00B050"/>
                </a:solidFill>
              </a:rPr>
              <a:t>发生前一个小时</a:t>
            </a:r>
            <a:r>
              <a:rPr lang="en-US" altLang="zh-CN" dirty="0">
                <a:solidFill>
                  <a:srgbClr val="00B050"/>
                </a:solidFill>
              </a:rPr>
              <a:t>,</a:t>
            </a:r>
            <a:r>
              <a:rPr lang="zh-CN" altLang="en-US" dirty="0">
                <a:solidFill>
                  <a:srgbClr val="00B050"/>
                </a:solidFill>
              </a:rPr>
              <a:t>有人看到砖头从正在施工的楼顶上掉下来</a:t>
            </a:r>
            <a:r>
              <a:rPr lang="zh-CN" altLang="en-US" dirty="0"/>
              <a:t>。</a:t>
            </a:r>
          </a:p>
        </p:txBody>
      </p:sp>
    </p:spTree>
    <p:extLst>
      <p:ext uri="{BB962C8B-B14F-4D97-AF65-F5344CB8AC3E}">
        <p14:creationId xmlns:p14="http://schemas.microsoft.com/office/powerpoint/2010/main" val="39872916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a:solidFill>
                  <a:srgbClr val="FF0000"/>
                </a:solidFill>
              </a:rPr>
              <a:t>5.</a:t>
            </a:r>
            <a:r>
              <a:rPr lang="zh-CN" altLang="en-US" dirty="0">
                <a:solidFill>
                  <a:srgbClr val="FF0000"/>
                </a:solidFill>
              </a:rPr>
              <a:t>如果当事人的意图或者思想状态是案件争议的事实，那么可以出示当事人以前实施的相似行为</a:t>
            </a:r>
            <a:r>
              <a:rPr lang="zh-CN" altLang="en-US" dirty="0"/>
              <a:t>作为证据证明当事人在本案中的意图和思想状态等。</a:t>
            </a:r>
            <a:endParaRPr lang="en-US" altLang="zh-CN" dirty="0"/>
          </a:p>
          <a:p>
            <a:r>
              <a:rPr lang="zh-CN" altLang="en-US" dirty="0"/>
              <a:t>例如</a:t>
            </a:r>
            <a:r>
              <a:rPr lang="en-US" altLang="zh-CN" dirty="0"/>
              <a:t>,</a:t>
            </a:r>
            <a:r>
              <a:rPr lang="zh-CN" altLang="en-US" dirty="0"/>
              <a:t>原告</a:t>
            </a:r>
            <a:r>
              <a:rPr lang="en-US" altLang="zh-CN" dirty="0"/>
              <a:t>P</a:t>
            </a:r>
            <a:r>
              <a:rPr lang="zh-CN" altLang="en-US" dirty="0"/>
              <a:t>申请被告</a:t>
            </a:r>
            <a:r>
              <a:rPr lang="en-US" altLang="zh-CN" dirty="0"/>
              <a:t>D</a:t>
            </a:r>
            <a:r>
              <a:rPr lang="zh-CN" altLang="en-US" dirty="0"/>
              <a:t>公司的一个职位并被拒绝。</a:t>
            </a:r>
            <a:r>
              <a:rPr lang="en-US" altLang="zh-CN" dirty="0"/>
              <a:t>P</a:t>
            </a:r>
            <a:r>
              <a:rPr lang="zh-CN" altLang="en-US" dirty="0"/>
              <a:t>因此以</a:t>
            </a:r>
            <a:r>
              <a:rPr lang="zh-CN" altLang="en-US" dirty="0">
                <a:solidFill>
                  <a:srgbClr val="FF0000"/>
                </a:solidFill>
              </a:rPr>
              <a:t>性别歧视</a:t>
            </a:r>
            <a:r>
              <a:rPr lang="zh-CN" altLang="en-US" dirty="0"/>
              <a:t>为由起诉</a:t>
            </a:r>
            <a:r>
              <a:rPr lang="en-US" altLang="zh-CN" dirty="0"/>
              <a:t>D</a:t>
            </a:r>
            <a:r>
              <a:rPr lang="zh-CN" altLang="en-US" dirty="0"/>
              <a:t>公司。</a:t>
            </a:r>
            <a:r>
              <a:rPr lang="en-US" altLang="zh-CN" dirty="0"/>
              <a:t>D</a:t>
            </a:r>
            <a:r>
              <a:rPr lang="zh-CN" altLang="en-US" dirty="0"/>
              <a:t>公司否认有歧视女性的意图，并声称</a:t>
            </a:r>
            <a:r>
              <a:rPr lang="en-US" altLang="zh-CN" dirty="0"/>
              <a:t>,</a:t>
            </a:r>
            <a:r>
              <a:rPr lang="zh-CN" altLang="en-US" dirty="0"/>
              <a:t>公司之所以没有女职工</a:t>
            </a:r>
            <a:r>
              <a:rPr lang="en-US" altLang="zh-CN" dirty="0"/>
              <a:t>,</a:t>
            </a:r>
            <a:r>
              <a:rPr lang="zh-CN" altLang="en-US" dirty="0"/>
              <a:t>是因为没有女性申请人合格。</a:t>
            </a:r>
            <a:endParaRPr lang="en-US" altLang="zh-CN" dirty="0"/>
          </a:p>
          <a:p>
            <a:r>
              <a:rPr lang="zh-CN" altLang="en-US" dirty="0"/>
              <a:t>这时</a:t>
            </a:r>
            <a:r>
              <a:rPr lang="en-US" altLang="zh-CN" dirty="0"/>
              <a:t>,P</a:t>
            </a:r>
            <a:r>
              <a:rPr lang="zh-CN" altLang="en-US" dirty="0"/>
              <a:t>就可以出示证据证明</a:t>
            </a:r>
            <a:r>
              <a:rPr lang="en-US" altLang="zh-CN" dirty="0"/>
              <a:t>,</a:t>
            </a:r>
            <a:r>
              <a:rPr lang="zh-CN" altLang="en-US" dirty="0"/>
              <a:t>有</a:t>
            </a:r>
            <a:r>
              <a:rPr lang="zh-CN" altLang="en-US" dirty="0">
                <a:solidFill>
                  <a:srgbClr val="FF0000"/>
                </a:solidFill>
              </a:rPr>
              <a:t>另外五个完全合格的女申请人也被拒绝</a:t>
            </a:r>
            <a:r>
              <a:rPr lang="zh-CN" altLang="en-US" dirty="0"/>
              <a:t>。因此</a:t>
            </a:r>
            <a:r>
              <a:rPr lang="en-US" altLang="zh-CN" dirty="0"/>
              <a:t>,D</a:t>
            </a:r>
            <a:r>
              <a:rPr lang="zh-CN" altLang="en-US" dirty="0"/>
              <a:t>公司</a:t>
            </a:r>
            <a:r>
              <a:rPr lang="zh-CN" altLang="en-US" dirty="0">
                <a:solidFill>
                  <a:srgbClr val="00B050"/>
                </a:solidFill>
              </a:rPr>
              <a:t>有在雇佣中歧视女性的意图</a:t>
            </a:r>
            <a:r>
              <a:rPr lang="zh-CN" altLang="en-US" dirty="0"/>
              <a:t>。</a:t>
            </a:r>
          </a:p>
        </p:txBody>
      </p:sp>
    </p:spTree>
    <p:extLst>
      <p:ext uri="{BB962C8B-B14F-4D97-AF65-F5344CB8AC3E}">
        <p14:creationId xmlns:p14="http://schemas.microsoft.com/office/powerpoint/2010/main" val="1658834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85000" lnSpcReduction="10000"/>
          </a:bodyPr>
          <a:lstStyle/>
          <a:p>
            <a:r>
              <a:rPr lang="zh-CN" altLang="zh-CN" dirty="0"/>
              <a:t>当他得知葛品连的死讯之后，不禁喜出望外，认为这是陷害杨乃武与小白菜的天赐良机。他首先</a:t>
            </a:r>
            <a:r>
              <a:rPr lang="zh-CN" altLang="zh-CN" dirty="0">
                <a:solidFill>
                  <a:srgbClr val="FF0000"/>
                </a:solidFill>
              </a:rPr>
              <a:t>找到葛品连的母亲</a:t>
            </a:r>
            <a:r>
              <a:rPr lang="zh-CN" altLang="zh-CN" dirty="0"/>
              <a:t>，怂恿她去县衙告状；然后借吃饭之机向其父刘县令讲述“杨乃武和小白菜</a:t>
            </a:r>
            <a:r>
              <a:rPr lang="zh-CN" altLang="zh-CN" dirty="0">
                <a:solidFill>
                  <a:srgbClr val="FF0000"/>
                </a:solidFill>
              </a:rPr>
              <a:t>通奸杀夫”的传闻</a:t>
            </a:r>
            <a:r>
              <a:rPr lang="zh-CN" altLang="zh-CN" dirty="0"/>
              <a:t>。刘县令口说不信，心存疑惑，待日后收到诉状，见所言相同，便立即同意开棺验尸。</a:t>
            </a:r>
            <a:endParaRPr lang="en-US" altLang="zh-CN" dirty="0"/>
          </a:p>
          <a:p>
            <a:r>
              <a:rPr lang="zh-CN" altLang="zh-CN" dirty="0"/>
              <a:t>刘衙内事先买通了负责验尸的仵作沈详，后者便在验尸中作弊。例如，他见尸体口鼻间有少量血迹，就报称“</a:t>
            </a:r>
            <a:r>
              <a:rPr lang="zh-CN" altLang="zh-CN" dirty="0">
                <a:solidFill>
                  <a:srgbClr val="FF0000"/>
                </a:solidFill>
              </a:rPr>
              <a:t>七窍流血</a:t>
            </a:r>
            <a:r>
              <a:rPr lang="zh-CN" altLang="zh-CN" dirty="0"/>
              <a:t>”；见指甲灰暗，就报称“</a:t>
            </a:r>
            <a:r>
              <a:rPr lang="zh-CN" altLang="zh-CN" dirty="0">
                <a:solidFill>
                  <a:srgbClr val="FF0000"/>
                </a:solidFill>
              </a:rPr>
              <a:t>甲色青黑</a:t>
            </a:r>
            <a:r>
              <a:rPr lang="zh-CN" altLang="zh-CN" dirty="0"/>
              <a:t>”；用银针刺进死者咽喉检验时见针上颜色略黑，按规定</a:t>
            </a:r>
            <a:r>
              <a:rPr lang="zh-CN" altLang="zh-CN" dirty="0">
                <a:solidFill>
                  <a:srgbClr val="FF0000"/>
                </a:solidFill>
              </a:rPr>
              <a:t>应擦净再验</a:t>
            </a:r>
            <a:r>
              <a:rPr lang="zh-CN" altLang="zh-CN" dirty="0"/>
              <a:t>，但他即刻报称“验得死者确系中毒毙命”。虽然当时在场的</a:t>
            </a:r>
            <a:r>
              <a:rPr lang="zh-CN" altLang="zh-CN" dirty="0">
                <a:solidFill>
                  <a:srgbClr val="FF0000"/>
                </a:solidFill>
              </a:rPr>
              <a:t>衙役沈彩泉提出“死者眼耳无血”和“银针只暗不黑”等不像中毒死亡的疑问</a:t>
            </a:r>
            <a:r>
              <a:rPr lang="zh-CN" altLang="zh-CN" dirty="0"/>
              <a:t>，沈详最后还是在验尸报告——“尸格”上填写了“中毒死亡”的结论。</a:t>
            </a:r>
            <a:endParaRPr lang="zh-CN" altLang="en-US" dirty="0"/>
          </a:p>
        </p:txBody>
      </p:sp>
    </p:spTree>
    <p:extLst>
      <p:ext uri="{BB962C8B-B14F-4D97-AF65-F5344CB8AC3E}">
        <p14:creationId xmlns:p14="http://schemas.microsoft.com/office/powerpoint/2010/main" val="5474514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a:solidFill>
                  <a:srgbClr val="FF0000"/>
                </a:solidFill>
              </a:rPr>
              <a:t>6.</a:t>
            </a:r>
            <a:r>
              <a:rPr lang="zh-CN" altLang="en-US" dirty="0">
                <a:solidFill>
                  <a:srgbClr val="FF0000"/>
                </a:solidFill>
              </a:rPr>
              <a:t>其他动产或者不动产的价格</a:t>
            </a:r>
            <a:endParaRPr lang="en-US" altLang="zh-CN" dirty="0">
              <a:solidFill>
                <a:srgbClr val="FF0000"/>
              </a:solidFill>
            </a:endParaRPr>
          </a:p>
          <a:p>
            <a:r>
              <a:rPr lang="zh-CN" altLang="en-US" dirty="0"/>
              <a:t>司法实践中</a:t>
            </a:r>
            <a:r>
              <a:rPr lang="en-US" altLang="zh-CN" dirty="0"/>
              <a:t>,</a:t>
            </a:r>
            <a:r>
              <a:rPr lang="zh-CN" altLang="en-US" dirty="0"/>
              <a:t>法庭一直认为</a:t>
            </a:r>
            <a:r>
              <a:rPr lang="en-US" altLang="zh-CN" dirty="0"/>
              <a:t>,</a:t>
            </a:r>
            <a:r>
              <a:rPr lang="zh-CN" altLang="en-US" dirty="0"/>
              <a:t>在有些情况下通过与其他动产或者不动产的销售进行</a:t>
            </a:r>
            <a:r>
              <a:rPr lang="zh-CN" altLang="en-US" dirty="0">
                <a:solidFill>
                  <a:srgbClr val="FF0000"/>
                </a:solidFill>
              </a:rPr>
              <a:t>对比</a:t>
            </a:r>
            <a:r>
              <a:rPr lang="zh-CN" altLang="en-US" dirty="0"/>
              <a:t>是确定争议价格的最好的办法。</a:t>
            </a:r>
            <a:endParaRPr lang="en-US" altLang="zh-CN" dirty="0"/>
          </a:p>
          <a:p>
            <a:r>
              <a:rPr lang="zh-CN" altLang="en-US" dirty="0"/>
              <a:t>不论对比动产的销售还是对比不动产的</a:t>
            </a:r>
            <a:r>
              <a:rPr lang="zh-CN" altLang="en-US" dirty="0">
                <a:solidFill>
                  <a:srgbClr val="FF0000"/>
                </a:solidFill>
              </a:rPr>
              <a:t>销售，只有满足下列条件时</a:t>
            </a:r>
            <a:r>
              <a:rPr lang="en-US" altLang="zh-CN" dirty="0"/>
              <a:t>,</a:t>
            </a:r>
            <a:r>
              <a:rPr lang="zh-CN" altLang="en-US" dirty="0"/>
              <a:t>其他销售才能被采纳作为证据</a:t>
            </a:r>
            <a:r>
              <a:rPr lang="en-US" altLang="zh-CN" dirty="0"/>
              <a:t>:(1)</a:t>
            </a:r>
            <a:r>
              <a:rPr lang="zh-CN" altLang="en-US" dirty="0"/>
              <a:t>两次交易具有相同性质</a:t>
            </a:r>
            <a:r>
              <a:rPr lang="en-US" altLang="zh-CN" dirty="0"/>
              <a:t>;(2)</a:t>
            </a:r>
            <a:r>
              <a:rPr lang="zh-CN" altLang="en-US" dirty="0"/>
              <a:t>交易发生的时间应当属于同一时期</a:t>
            </a:r>
            <a:r>
              <a:rPr lang="en-US" altLang="zh-CN" dirty="0"/>
              <a:t>;</a:t>
            </a:r>
            <a:r>
              <a:rPr lang="zh-CN" altLang="en-US" dirty="0"/>
              <a:t>以及</a:t>
            </a:r>
            <a:r>
              <a:rPr lang="en-US" altLang="zh-CN" dirty="0"/>
              <a:t>(3)</a:t>
            </a:r>
            <a:r>
              <a:rPr lang="zh-CN" altLang="en-US" dirty="0"/>
              <a:t>交易发生在相同的地理区域等。</a:t>
            </a:r>
          </a:p>
        </p:txBody>
      </p:sp>
    </p:spTree>
    <p:extLst>
      <p:ext uri="{BB962C8B-B14F-4D97-AF65-F5344CB8AC3E}">
        <p14:creationId xmlns:p14="http://schemas.microsoft.com/office/powerpoint/2010/main" val="32947322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lnSpcReduction="10000"/>
          </a:bodyPr>
          <a:lstStyle/>
          <a:p>
            <a:r>
              <a:rPr lang="en-US" altLang="zh-CN" dirty="0">
                <a:solidFill>
                  <a:srgbClr val="FF0000"/>
                </a:solidFill>
              </a:rPr>
              <a:t>7.</a:t>
            </a:r>
            <a:r>
              <a:rPr lang="zh-CN" altLang="en-US" dirty="0">
                <a:solidFill>
                  <a:srgbClr val="FF0000"/>
                </a:solidFill>
              </a:rPr>
              <a:t>习惯作为证据</a:t>
            </a:r>
            <a:endParaRPr lang="en-US" altLang="zh-CN" dirty="0">
              <a:solidFill>
                <a:srgbClr val="FF0000"/>
              </a:solidFill>
            </a:endParaRPr>
          </a:p>
          <a:p>
            <a:r>
              <a:rPr lang="zh-CN" altLang="en-US" dirty="0"/>
              <a:t>司法实践中经常需要对</a:t>
            </a:r>
            <a:r>
              <a:rPr lang="zh-CN" altLang="en-US" dirty="0">
                <a:solidFill>
                  <a:srgbClr val="FF0000"/>
                </a:solidFill>
              </a:rPr>
              <a:t>习惯和品性进行区别</a:t>
            </a:r>
            <a:r>
              <a:rPr lang="zh-CN" altLang="en-US" dirty="0"/>
              <a:t>。因为</a:t>
            </a:r>
            <a:r>
              <a:rPr lang="zh-CN" altLang="en-US" dirty="0">
                <a:solidFill>
                  <a:srgbClr val="00B050"/>
                </a:solidFill>
              </a:rPr>
              <a:t>习惯可以作为证据被采纳，</a:t>
            </a:r>
            <a:r>
              <a:rPr lang="zh-CN" altLang="en-US" dirty="0"/>
              <a:t>但品性作为证据的问题却十分复杂。习惯描述的是一个人对某一特定的、重复情况的</a:t>
            </a:r>
            <a:r>
              <a:rPr lang="zh-CN" altLang="en-US" dirty="0">
                <a:solidFill>
                  <a:srgbClr val="FF0000"/>
                </a:solidFill>
              </a:rPr>
              <a:t>惯常反应</a:t>
            </a:r>
            <a:r>
              <a:rPr lang="zh-CN" altLang="en-US" dirty="0"/>
              <a:t>。</a:t>
            </a:r>
            <a:endParaRPr lang="en-US" altLang="zh-CN" dirty="0"/>
          </a:p>
          <a:p>
            <a:r>
              <a:rPr lang="zh-CN" altLang="en-US" dirty="0"/>
              <a:t>例如，</a:t>
            </a:r>
            <a:r>
              <a:rPr lang="en-US" altLang="zh-CN" dirty="0"/>
              <a:t>D</a:t>
            </a:r>
            <a:r>
              <a:rPr lang="zh-CN" altLang="en-US" dirty="0"/>
              <a:t>在上下楼梯时总是</a:t>
            </a:r>
            <a:r>
              <a:rPr lang="zh-CN" altLang="en-US" dirty="0">
                <a:solidFill>
                  <a:srgbClr val="FF0000"/>
                </a:solidFill>
              </a:rPr>
              <a:t>同时跨越两个楼梯</a:t>
            </a:r>
            <a:r>
              <a:rPr lang="zh-CN" altLang="en-US" dirty="0"/>
              <a:t>。而品性是对一个人性情的概括性描述，是指一个人在性情上具有一种一般的特点。如， </a:t>
            </a:r>
            <a:r>
              <a:rPr lang="en-US" altLang="zh-CN" dirty="0"/>
              <a:t>D</a:t>
            </a:r>
            <a:r>
              <a:rPr lang="zh-CN" altLang="en-US" dirty="0"/>
              <a:t>是一个非常</a:t>
            </a:r>
            <a:r>
              <a:rPr lang="zh-CN" altLang="en-US" dirty="0">
                <a:solidFill>
                  <a:srgbClr val="FF0000"/>
                </a:solidFill>
              </a:rPr>
              <a:t>小心谨慎的人</a:t>
            </a:r>
            <a:r>
              <a:rPr lang="zh-CN" altLang="en-US" dirty="0"/>
              <a:t>等。习惯可以作为证据被采纳证明一个人在特定情况下的行为与他的</a:t>
            </a:r>
            <a:r>
              <a:rPr lang="zh-CN" altLang="en-US" dirty="0">
                <a:solidFill>
                  <a:srgbClr val="FF0000"/>
                </a:solidFill>
              </a:rPr>
              <a:t>习惯相一致</a:t>
            </a:r>
            <a:r>
              <a:rPr lang="zh-CN" altLang="en-US" dirty="0"/>
              <a:t>。</a:t>
            </a:r>
          </a:p>
        </p:txBody>
      </p:sp>
    </p:spTree>
    <p:extLst>
      <p:ext uri="{BB962C8B-B14F-4D97-AF65-F5344CB8AC3E}">
        <p14:creationId xmlns:p14="http://schemas.microsoft.com/office/powerpoint/2010/main" val="41362228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en-US" altLang="zh-CN" dirty="0">
                <a:solidFill>
                  <a:srgbClr val="FF0000"/>
                </a:solidFill>
              </a:rPr>
              <a:t>8.</a:t>
            </a:r>
            <a:r>
              <a:rPr lang="zh-CN" altLang="en-US" dirty="0">
                <a:solidFill>
                  <a:srgbClr val="FF0000"/>
                </a:solidFill>
              </a:rPr>
              <a:t>工商业常规程序</a:t>
            </a:r>
            <a:endParaRPr lang="en-US" altLang="zh-CN" dirty="0">
              <a:solidFill>
                <a:srgbClr val="FF0000"/>
              </a:solidFill>
            </a:endParaRPr>
          </a:p>
          <a:p>
            <a:r>
              <a:rPr lang="zh-CN" altLang="en-US" dirty="0">
                <a:solidFill>
                  <a:srgbClr val="00B050"/>
                </a:solidFill>
              </a:rPr>
              <a:t>机构等的惯常实践</a:t>
            </a:r>
            <a:r>
              <a:rPr lang="en-US" altLang="zh-CN" dirty="0"/>
              <a:t>(</a:t>
            </a:r>
            <a:r>
              <a:rPr lang="zh-CN" altLang="en-US" dirty="0"/>
              <a:t>如</a:t>
            </a:r>
            <a:r>
              <a:rPr lang="en-US" altLang="zh-CN" dirty="0"/>
              <a:t>,</a:t>
            </a:r>
            <a:r>
              <a:rPr lang="zh-CN" altLang="en-US" dirty="0">
                <a:solidFill>
                  <a:srgbClr val="FF0000"/>
                </a:solidFill>
              </a:rPr>
              <a:t>固定的处理业务的方式和程序</a:t>
            </a:r>
            <a:r>
              <a:rPr lang="zh-CN" altLang="en-US" dirty="0"/>
              <a:t>等</a:t>
            </a:r>
            <a:r>
              <a:rPr lang="en-US" altLang="zh-CN" dirty="0"/>
              <a:t>),</a:t>
            </a:r>
            <a:r>
              <a:rPr lang="zh-CN" altLang="en-US" dirty="0"/>
              <a:t>可以作为证据被采纳证明该机构在特定情况下的行为遵守了它的惯常实践等。一般认为这种惯常实践作为证据要</a:t>
            </a:r>
            <a:r>
              <a:rPr lang="zh-CN" altLang="en-US" dirty="0">
                <a:solidFill>
                  <a:srgbClr val="FF0000"/>
                </a:solidFill>
              </a:rPr>
              <a:t>比个人习惯作为证据更有证明价值</a:t>
            </a:r>
            <a:r>
              <a:rPr lang="zh-CN" altLang="en-US" dirty="0"/>
              <a:t>。</a:t>
            </a:r>
            <a:endParaRPr lang="en-US" altLang="zh-CN" dirty="0"/>
          </a:p>
          <a:p>
            <a:r>
              <a:rPr lang="zh-CN" altLang="en-US" dirty="0"/>
              <a:t>例如</a:t>
            </a:r>
            <a:r>
              <a:rPr lang="en-US" altLang="zh-CN" dirty="0"/>
              <a:t>,</a:t>
            </a:r>
            <a:r>
              <a:rPr lang="zh-CN" altLang="en-US" dirty="0"/>
              <a:t>依据</a:t>
            </a:r>
            <a:r>
              <a:rPr lang="zh-CN" altLang="en-US" dirty="0">
                <a:solidFill>
                  <a:srgbClr val="FF0000"/>
                </a:solidFill>
              </a:rPr>
              <a:t>邮寄程序</a:t>
            </a:r>
            <a:r>
              <a:rPr lang="en-US" altLang="zh-CN" dirty="0"/>
              <a:t>,</a:t>
            </a:r>
            <a:r>
              <a:rPr lang="zh-CN" altLang="en-US" dirty="0"/>
              <a:t>邮递员会在</a:t>
            </a:r>
            <a:r>
              <a:rPr lang="zh-CN" altLang="en-US" dirty="0">
                <a:solidFill>
                  <a:srgbClr val="00B050"/>
                </a:solidFill>
              </a:rPr>
              <a:t>每个星期三下午四点之前将设在</a:t>
            </a:r>
            <a:r>
              <a:rPr lang="zh-CN" altLang="en-US" dirty="0"/>
              <a:t>美利坚大学华盛顿法学院三楼邮箱内的信件取走。因此</a:t>
            </a:r>
            <a:r>
              <a:rPr lang="en-US" altLang="zh-CN" dirty="0"/>
              <a:t>,</a:t>
            </a:r>
            <a:r>
              <a:rPr lang="zh-CN" altLang="en-US" dirty="0"/>
              <a:t>这一程序可以作为相关证据证明</a:t>
            </a:r>
            <a:r>
              <a:rPr lang="en-US" altLang="zh-CN" dirty="0"/>
              <a:t>P</a:t>
            </a:r>
            <a:r>
              <a:rPr lang="zh-CN" altLang="en-US" dirty="0"/>
              <a:t>在某星期三下午三点投入到该邮箱的一封信</a:t>
            </a:r>
            <a:r>
              <a:rPr lang="zh-CN" altLang="en-US" dirty="0">
                <a:solidFill>
                  <a:srgbClr val="00B050"/>
                </a:solidFill>
              </a:rPr>
              <a:t>在下午四点已经被取走</a:t>
            </a:r>
            <a:r>
              <a:rPr lang="zh-CN" altLang="en-US" dirty="0"/>
              <a:t>。</a:t>
            </a:r>
          </a:p>
        </p:txBody>
      </p:sp>
    </p:spTree>
    <p:extLst>
      <p:ext uri="{BB962C8B-B14F-4D97-AF65-F5344CB8AC3E}">
        <p14:creationId xmlns:p14="http://schemas.microsoft.com/office/powerpoint/2010/main" val="315750006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a:bodyPr>
          <a:lstStyle/>
          <a:p>
            <a:r>
              <a:rPr lang="en-US" altLang="zh-CN" dirty="0">
                <a:solidFill>
                  <a:srgbClr val="FF0000"/>
                </a:solidFill>
              </a:rPr>
              <a:t>9.</a:t>
            </a:r>
            <a:r>
              <a:rPr lang="zh-CN" altLang="en-US" dirty="0">
                <a:solidFill>
                  <a:srgbClr val="FF0000"/>
                </a:solidFill>
              </a:rPr>
              <a:t>行业惯例作为证据</a:t>
            </a:r>
            <a:endParaRPr lang="en-US" altLang="zh-CN" dirty="0">
              <a:solidFill>
                <a:srgbClr val="FF0000"/>
              </a:solidFill>
            </a:endParaRPr>
          </a:p>
          <a:p>
            <a:r>
              <a:rPr lang="zh-CN" altLang="en-US" dirty="0"/>
              <a:t>行业惯例一般在确定过失责任或者产品责任的过程中作为证据使用。通过证明在本行业中</a:t>
            </a:r>
            <a:r>
              <a:rPr lang="en-US" altLang="zh-CN" dirty="0"/>
              <a:t>,</a:t>
            </a:r>
            <a:r>
              <a:rPr lang="zh-CN" altLang="en-US" dirty="0">
                <a:solidFill>
                  <a:srgbClr val="FF0000"/>
                </a:solidFill>
              </a:rPr>
              <a:t>其他企业等在相似条件下会以什么样的谨慎标准行事</a:t>
            </a:r>
            <a:r>
              <a:rPr lang="en-US" altLang="zh-CN" dirty="0"/>
              <a:t>,</a:t>
            </a:r>
            <a:r>
              <a:rPr lang="zh-CN" altLang="en-US" dirty="0"/>
              <a:t>进而证明作为当事人的企业</a:t>
            </a:r>
            <a:r>
              <a:rPr lang="zh-CN" altLang="en-US" dirty="0">
                <a:solidFill>
                  <a:srgbClr val="00B050"/>
                </a:solidFill>
              </a:rPr>
              <a:t>在多大程度上遵守或者偏离了本行业的行业标准</a:t>
            </a:r>
            <a:r>
              <a:rPr lang="zh-CN" altLang="en-US" dirty="0"/>
              <a:t>。或者，在产品责任案件中</a:t>
            </a:r>
            <a:r>
              <a:rPr lang="en-US" altLang="zh-CN" dirty="0"/>
              <a:t>,</a:t>
            </a:r>
            <a:r>
              <a:rPr lang="zh-CN" altLang="en-US" dirty="0"/>
              <a:t>证明产品是否具有“</a:t>
            </a:r>
            <a:r>
              <a:rPr lang="zh-CN" altLang="en-US" dirty="0">
                <a:solidFill>
                  <a:srgbClr val="FF0000"/>
                </a:solidFill>
              </a:rPr>
              <a:t>不合理的危险性</a:t>
            </a:r>
            <a:r>
              <a:rPr lang="zh-CN" altLang="en-US" dirty="0"/>
              <a:t>”。</a:t>
            </a:r>
            <a:endParaRPr lang="en-US" altLang="zh-CN" dirty="0"/>
          </a:p>
          <a:p>
            <a:r>
              <a:rPr lang="zh-CN" altLang="en-US" dirty="0"/>
              <a:t>需要说明的是</a:t>
            </a:r>
            <a:r>
              <a:rPr lang="en-US" altLang="zh-CN" dirty="0"/>
              <a:t>,</a:t>
            </a:r>
            <a:r>
              <a:rPr lang="zh-CN" altLang="en-US" dirty="0"/>
              <a:t>虽然行业标准可以作为证据被采纳，但这种证据</a:t>
            </a:r>
            <a:r>
              <a:rPr lang="zh-CN" altLang="en-US" dirty="0">
                <a:solidFill>
                  <a:srgbClr val="00B050"/>
                </a:solidFill>
              </a:rPr>
              <a:t>并不是结论性的</a:t>
            </a:r>
            <a:r>
              <a:rPr lang="zh-CN" altLang="en-US" dirty="0"/>
              <a:t>。在具体案件审理的过程中</a:t>
            </a:r>
            <a:r>
              <a:rPr lang="en-US" altLang="zh-CN" dirty="0"/>
              <a:t>,</a:t>
            </a:r>
            <a:r>
              <a:rPr lang="zh-CN" altLang="en-US" dirty="0"/>
              <a:t>还需要</a:t>
            </a:r>
            <a:r>
              <a:rPr lang="zh-CN" altLang="en-US" dirty="0">
                <a:solidFill>
                  <a:srgbClr val="FF0000"/>
                </a:solidFill>
              </a:rPr>
              <a:t>与其他证据</a:t>
            </a:r>
            <a:r>
              <a:rPr lang="en-US" altLang="zh-CN" dirty="0">
                <a:solidFill>
                  <a:srgbClr val="FF0000"/>
                </a:solidFill>
              </a:rPr>
              <a:t>-</a:t>
            </a:r>
            <a:r>
              <a:rPr lang="zh-CN" altLang="en-US" dirty="0">
                <a:solidFill>
                  <a:srgbClr val="FF0000"/>
                </a:solidFill>
              </a:rPr>
              <a:t>起确定</a:t>
            </a:r>
            <a:r>
              <a:rPr lang="zh-CN" altLang="en-US" dirty="0"/>
              <a:t>是否存在过失或者不合理的危险性等。</a:t>
            </a:r>
          </a:p>
        </p:txBody>
      </p:sp>
    </p:spTree>
    <p:extLst>
      <p:ext uri="{BB962C8B-B14F-4D97-AF65-F5344CB8AC3E}">
        <p14:creationId xmlns:p14="http://schemas.microsoft.com/office/powerpoint/2010/main" val="16251003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lnSpcReduction="10000"/>
          </a:bodyPr>
          <a:lstStyle/>
          <a:p>
            <a:r>
              <a:rPr lang="zh-CN" altLang="en-US" dirty="0"/>
              <a:t>例如，</a:t>
            </a:r>
            <a:r>
              <a:rPr lang="en-US" altLang="zh-CN" dirty="0"/>
              <a:t>P</a:t>
            </a:r>
            <a:r>
              <a:rPr lang="zh-CN" altLang="en-US" dirty="0"/>
              <a:t>陪同自己的母亲一起到医院看病。在母亲与医生交谈时，</a:t>
            </a:r>
            <a:r>
              <a:rPr lang="en-US" altLang="zh-CN" dirty="0"/>
              <a:t>P</a:t>
            </a:r>
            <a:r>
              <a:rPr lang="zh-CN" altLang="en-US" dirty="0"/>
              <a:t>在医院内闲逛打发时间。结果当</a:t>
            </a:r>
            <a:r>
              <a:rPr lang="en-US" altLang="zh-CN" dirty="0"/>
              <a:t>P</a:t>
            </a:r>
            <a:r>
              <a:rPr lang="zh-CN" altLang="en-US" dirty="0"/>
              <a:t>出于好奇心透过一个</a:t>
            </a:r>
            <a:r>
              <a:rPr lang="zh-CN" altLang="en-US" dirty="0">
                <a:solidFill>
                  <a:srgbClr val="FF0000"/>
                </a:solidFill>
              </a:rPr>
              <a:t>小洞窥视时</a:t>
            </a:r>
            <a:r>
              <a:rPr lang="en-US" altLang="zh-CN" dirty="0">
                <a:solidFill>
                  <a:srgbClr val="FF0000"/>
                </a:solidFill>
              </a:rPr>
              <a:t>,</a:t>
            </a:r>
            <a:r>
              <a:rPr lang="zh-CN" altLang="en-US" dirty="0">
                <a:solidFill>
                  <a:srgbClr val="FF0000"/>
                </a:solidFill>
              </a:rPr>
              <a:t>左眼被激光致盲</a:t>
            </a:r>
            <a:r>
              <a:rPr lang="zh-CN" altLang="en-US" dirty="0"/>
              <a:t>。</a:t>
            </a:r>
            <a:r>
              <a:rPr lang="en-US" altLang="zh-CN" dirty="0"/>
              <a:t>P</a:t>
            </a:r>
            <a:r>
              <a:rPr lang="zh-CN" altLang="en-US" dirty="0"/>
              <a:t>因此起诉医院</a:t>
            </a:r>
            <a:r>
              <a:rPr lang="en-US" altLang="zh-CN" dirty="0"/>
              <a:t>,</a:t>
            </a:r>
            <a:r>
              <a:rPr lang="zh-CN" altLang="en-US" dirty="0"/>
              <a:t>理由是医院没有安装必要的安全防护设备</a:t>
            </a:r>
            <a:r>
              <a:rPr lang="en-US" altLang="zh-CN" dirty="0"/>
              <a:t>,</a:t>
            </a:r>
            <a:r>
              <a:rPr lang="zh-CN" altLang="en-US" dirty="0"/>
              <a:t>因此对给</a:t>
            </a:r>
            <a:r>
              <a:rPr lang="en-US" altLang="zh-CN" dirty="0"/>
              <a:t>P</a:t>
            </a:r>
            <a:r>
              <a:rPr lang="zh-CN" altLang="en-US" dirty="0"/>
              <a:t>造成的伤害承担过失责任。</a:t>
            </a:r>
            <a:endParaRPr lang="en-US" altLang="zh-CN" dirty="0"/>
          </a:p>
          <a:p>
            <a:r>
              <a:rPr lang="zh-CN" altLang="en-US" dirty="0"/>
              <a:t>本案中</a:t>
            </a:r>
            <a:r>
              <a:rPr lang="en-US" altLang="zh-CN" dirty="0"/>
              <a:t>,</a:t>
            </a:r>
            <a:r>
              <a:rPr lang="zh-CN" altLang="en-US" dirty="0"/>
              <a:t>医院是否可以出示证据</a:t>
            </a:r>
            <a:r>
              <a:rPr lang="zh-CN" altLang="en-US" dirty="0">
                <a:solidFill>
                  <a:srgbClr val="00B050"/>
                </a:solidFill>
              </a:rPr>
              <a:t>证明没有其他医院在类似的情况下安装安全设备</a:t>
            </a:r>
            <a:r>
              <a:rPr lang="en-US" altLang="zh-CN" dirty="0">
                <a:solidFill>
                  <a:srgbClr val="00B050"/>
                </a:solidFill>
              </a:rPr>
              <a:t>?</a:t>
            </a:r>
            <a:r>
              <a:rPr lang="zh-CN" altLang="en-US" dirty="0"/>
              <a:t>当然可以。但这种证据不是结论性的。因为有</a:t>
            </a:r>
            <a:r>
              <a:rPr lang="zh-CN" altLang="en-US" dirty="0">
                <a:solidFill>
                  <a:srgbClr val="FF0000"/>
                </a:solidFill>
              </a:rPr>
              <a:t>可能所有的医院都有过失</a:t>
            </a:r>
            <a:r>
              <a:rPr lang="zh-CN" altLang="en-US" dirty="0"/>
              <a:t>。反过来</a:t>
            </a:r>
            <a:r>
              <a:rPr lang="en-US" altLang="zh-CN" dirty="0"/>
              <a:t>,P</a:t>
            </a:r>
            <a:r>
              <a:rPr lang="zh-CN" altLang="en-US" dirty="0"/>
              <a:t>是否可以出示证据</a:t>
            </a:r>
            <a:r>
              <a:rPr lang="zh-CN" altLang="en-US" dirty="0">
                <a:solidFill>
                  <a:srgbClr val="00B050"/>
                </a:solidFill>
              </a:rPr>
              <a:t>证明百分之九十的医院都安装了安全设备</a:t>
            </a:r>
            <a:r>
              <a:rPr lang="en-US" altLang="zh-CN" dirty="0">
                <a:solidFill>
                  <a:srgbClr val="00B050"/>
                </a:solidFill>
              </a:rPr>
              <a:t>?</a:t>
            </a:r>
            <a:r>
              <a:rPr lang="zh-CN" altLang="en-US" dirty="0"/>
              <a:t>当然也可以。但</a:t>
            </a:r>
            <a:r>
              <a:rPr lang="en-US" altLang="zh-CN" dirty="0"/>
              <a:t>P</a:t>
            </a:r>
            <a:r>
              <a:rPr lang="zh-CN" altLang="en-US" dirty="0"/>
              <a:t>的证据同样不是结论性的。</a:t>
            </a:r>
          </a:p>
        </p:txBody>
      </p:sp>
    </p:spTree>
    <p:extLst>
      <p:ext uri="{BB962C8B-B14F-4D97-AF65-F5344CB8AC3E}">
        <p14:creationId xmlns:p14="http://schemas.microsoft.com/office/powerpoint/2010/main" val="18531429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FF0000"/>
                </a:solidFill>
              </a:rPr>
              <a:t>第三节 相关性证据的排除</a:t>
            </a:r>
          </a:p>
        </p:txBody>
      </p:sp>
      <p:sp>
        <p:nvSpPr>
          <p:cNvPr id="3" name="内容占位符 2"/>
          <p:cNvSpPr>
            <a:spLocks noGrp="1"/>
          </p:cNvSpPr>
          <p:nvPr>
            <p:ph idx="1"/>
          </p:nvPr>
        </p:nvSpPr>
        <p:spPr/>
        <p:txBody>
          <a:bodyPr/>
          <a:lstStyle/>
          <a:p>
            <a:r>
              <a:rPr lang="zh-CN" altLang="en-US" dirty="0"/>
              <a:t>虽然证据具有相关性是证据被采纳的前提。但</a:t>
            </a:r>
            <a:r>
              <a:rPr lang="zh-CN" altLang="en-US" dirty="0">
                <a:solidFill>
                  <a:srgbClr val="FF0000"/>
                </a:solidFill>
              </a:rPr>
              <a:t>并不是只要具有相关性</a:t>
            </a:r>
            <a:r>
              <a:rPr lang="en-US" altLang="zh-CN" dirty="0">
                <a:solidFill>
                  <a:srgbClr val="FF0000"/>
                </a:solidFill>
              </a:rPr>
              <a:t>,</a:t>
            </a:r>
            <a:r>
              <a:rPr lang="zh-CN" altLang="en-US" dirty="0">
                <a:solidFill>
                  <a:srgbClr val="FF0000"/>
                </a:solidFill>
              </a:rPr>
              <a:t>证据就一定会被采纳</a:t>
            </a:r>
            <a:r>
              <a:rPr lang="zh-CN" altLang="en-US" dirty="0"/>
              <a:t>。</a:t>
            </a:r>
            <a:endParaRPr lang="en-US" altLang="zh-CN" dirty="0"/>
          </a:p>
          <a:p>
            <a:r>
              <a:rPr lang="zh-CN" altLang="en-US" dirty="0"/>
              <a:t>根据</a:t>
            </a:r>
            <a:r>
              <a:rPr lang="en-US" altLang="zh-CN" dirty="0"/>
              <a:t>《</a:t>
            </a:r>
            <a:r>
              <a:rPr lang="zh-CN" altLang="en-US" dirty="0"/>
              <a:t>联邦证据规则</a:t>
            </a:r>
            <a:r>
              <a:rPr lang="en-US" altLang="zh-CN" dirty="0"/>
              <a:t>》,</a:t>
            </a:r>
            <a:r>
              <a:rPr lang="zh-CN" altLang="en-US" dirty="0"/>
              <a:t>相关性证据可以</a:t>
            </a:r>
            <a:r>
              <a:rPr lang="zh-CN" altLang="en-US" dirty="0">
                <a:solidFill>
                  <a:srgbClr val="00B050"/>
                </a:solidFill>
              </a:rPr>
              <a:t>依据法律在多种情况下被排除。法官也可以通过行使自由裁量权排除相关性证据。此外，相关性证据还可能因为公共政策</a:t>
            </a:r>
            <a:r>
              <a:rPr lang="zh-CN" altLang="en-US" dirty="0"/>
              <a:t>的原因而被排除。</a:t>
            </a:r>
          </a:p>
        </p:txBody>
      </p:sp>
    </p:spTree>
    <p:extLst>
      <p:ext uri="{BB962C8B-B14F-4D97-AF65-F5344CB8AC3E}">
        <p14:creationId xmlns:p14="http://schemas.microsoft.com/office/powerpoint/2010/main" val="32626854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FF0000"/>
                </a:solidFill>
              </a:rPr>
              <a:t>一、依据法律规定被排除</a:t>
            </a:r>
          </a:p>
        </p:txBody>
      </p:sp>
      <p:sp>
        <p:nvSpPr>
          <p:cNvPr id="3" name="内容占位符 2"/>
          <p:cNvSpPr>
            <a:spLocks noGrp="1"/>
          </p:cNvSpPr>
          <p:nvPr>
            <p:ph idx="1"/>
          </p:nvPr>
        </p:nvSpPr>
        <p:spPr/>
        <p:txBody>
          <a:bodyPr>
            <a:normAutofit lnSpcReduction="10000"/>
          </a:bodyPr>
          <a:lstStyle/>
          <a:p>
            <a:r>
              <a:rPr lang="zh-CN" altLang="en-US" dirty="0"/>
              <a:t>作为一般原则</a:t>
            </a:r>
            <a:r>
              <a:rPr lang="en-US" altLang="zh-CN" dirty="0"/>
              <a:t>,</a:t>
            </a:r>
            <a:r>
              <a:rPr lang="zh-CN" altLang="en-US" dirty="0"/>
              <a:t>所有的相关性证据都应当被采纳。但是，也规定了一些例外情况，即根据美国宪法、联邦条例、</a:t>
            </a:r>
            <a:r>
              <a:rPr lang="en-US" altLang="zh-CN" dirty="0"/>
              <a:t>《</a:t>
            </a:r>
            <a:r>
              <a:rPr lang="zh-CN" altLang="en-US" dirty="0"/>
              <a:t>联邦证据规则</a:t>
            </a:r>
            <a:r>
              <a:rPr lang="en-US" altLang="zh-CN" dirty="0"/>
              <a:t>》</a:t>
            </a:r>
            <a:r>
              <a:rPr lang="zh-CN" altLang="en-US" dirty="0"/>
              <a:t>或者据最高法院制定的规则</a:t>
            </a:r>
            <a:r>
              <a:rPr lang="en-US" altLang="zh-CN" dirty="0"/>
              <a:t>,</a:t>
            </a:r>
            <a:r>
              <a:rPr lang="zh-CN" altLang="en-US" dirty="0"/>
              <a:t>如</a:t>
            </a:r>
            <a:r>
              <a:rPr lang="zh-CN" altLang="en-US" dirty="0">
                <a:solidFill>
                  <a:srgbClr val="FF0000"/>
                </a:solidFill>
              </a:rPr>
              <a:t>联邦民事程序规则</a:t>
            </a:r>
            <a:r>
              <a:rPr lang="zh-CN" altLang="en-US" dirty="0"/>
              <a:t>或者联邦刑事程序规则等，可以排除相关性证据。</a:t>
            </a:r>
            <a:endParaRPr lang="en-US" altLang="zh-CN" dirty="0"/>
          </a:p>
          <a:p>
            <a:r>
              <a:rPr lang="zh-CN" altLang="en-US" dirty="0"/>
              <a:t>例如</a:t>
            </a:r>
            <a:r>
              <a:rPr lang="en-US" altLang="zh-CN" dirty="0"/>
              <a:t>,</a:t>
            </a:r>
            <a:r>
              <a:rPr lang="zh-CN" altLang="en-US" dirty="0"/>
              <a:t>根据法官在审理具体案件过程中</a:t>
            </a:r>
            <a:r>
              <a:rPr lang="en-US" altLang="zh-CN" dirty="0"/>
              <a:t>,</a:t>
            </a:r>
            <a:r>
              <a:rPr lang="zh-CN" altLang="en-US" dirty="0"/>
              <a:t>通过适用宪法确立的所谓证据排除规则</a:t>
            </a:r>
            <a:r>
              <a:rPr lang="en-US" altLang="zh-CN" dirty="0"/>
              <a:t>,</a:t>
            </a:r>
            <a:r>
              <a:rPr lang="zh-CN" altLang="en-US" dirty="0"/>
              <a:t>除非符合例外情况的规定</a:t>
            </a:r>
            <a:r>
              <a:rPr lang="en-US" altLang="zh-CN" dirty="0"/>
              <a:t>,</a:t>
            </a:r>
            <a:r>
              <a:rPr lang="zh-CN" altLang="en-US" dirty="0"/>
              <a:t>违反被告人</a:t>
            </a:r>
            <a:r>
              <a:rPr lang="zh-CN" altLang="en-US" dirty="0">
                <a:solidFill>
                  <a:srgbClr val="FF0000"/>
                </a:solidFill>
              </a:rPr>
              <a:t>宪法第四、五、六修正案权利获得的证据</a:t>
            </a:r>
            <a:r>
              <a:rPr lang="zh-CN" altLang="en-US" dirty="0"/>
              <a:t>不得在庭审中被采纳。同时</a:t>
            </a:r>
            <a:r>
              <a:rPr lang="en-US" altLang="zh-CN" dirty="0"/>
              <a:t>,</a:t>
            </a:r>
            <a:r>
              <a:rPr lang="zh-CN" altLang="en-US" dirty="0"/>
              <a:t>所有通过使用违法证据而获得的证据也必须被排除。这就是所谓的</a:t>
            </a:r>
            <a:r>
              <a:rPr lang="zh-CN" altLang="en-US" dirty="0">
                <a:solidFill>
                  <a:srgbClr val="FF0000"/>
                </a:solidFill>
              </a:rPr>
              <a:t>“毒树之果”</a:t>
            </a:r>
            <a:r>
              <a:rPr lang="zh-CN" altLang="en-US" dirty="0"/>
              <a:t>理论。</a:t>
            </a:r>
          </a:p>
        </p:txBody>
      </p:sp>
    </p:spTree>
    <p:extLst>
      <p:ext uri="{BB962C8B-B14F-4D97-AF65-F5344CB8AC3E}">
        <p14:creationId xmlns:p14="http://schemas.microsoft.com/office/powerpoint/2010/main" val="35463405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lnSpcReduction="10000"/>
          </a:bodyPr>
          <a:lstStyle/>
          <a:p>
            <a:r>
              <a:rPr lang="zh-CN" altLang="en-US" dirty="0"/>
              <a:t>例如</a:t>
            </a:r>
            <a:r>
              <a:rPr lang="en-US" altLang="zh-CN" dirty="0"/>
              <a:t>1,</a:t>
            </a:r>
            <a:r>
              <a:rPr lang="zh-CN" altLang="en-US" dirty="0"/>
              <a:t>根据宪法第四修正案</a:t>
            </a:r>
            <a:r>
              <a:rPr lang="en-US" altLang="zh-CN" dirty="0"/>
              <a:t>,</a:t>
            </a:r>
            <a:r>
              <a:rPr lang="zh-CN" altLang="en-US" dirty="0"/>
              <a:t>任何人都有免予遭受不合理的</a:t>
            </a:r>
            <a:r>
              <a:rPr lang="zh-CN" altLang="en-US" dirty="0">
                <a:solidFill>
                  <a:srgbClr val="FF0000"/>
                </a:solidFill>
              </a:rPr>
              <a:t>搜查和扣押的权利</a:t>
            </a:r>
            <a:r>
              <a:rPr lang="zh-CN" altLang="en-US" dirty="0"/>
              <a:t>。因此，除非符合例外规定</a:t>
            </a:r>
            <a:r>
              <a:rPr lang="en-US" altLang="zh-CN" dirty="0"/>
              <a:t>,</a:t>
            </a:r>
            <a:r>
              <a:rPr lang="zh-CN" altLang="en-US" dirty="0"/>
              <a:t>政府在为收集证据进行搜查或扣押时，必须预先</a:t>
            </a:r>
            <a:r>
              <a:rPr lang="zh-CN" altLang="en-US" dirty="0">
                <a:solidFill>
                  <a:srgbClr val="00B050"/>
                </a:solidFill>
              </a:rPr>
              <a:t>获得由法官依法签发的搜查证</a:t>
            </a:r>
            <a:r>
              <a:rPr lang="zh-CN" altLang="en-US" dirty="0"/>
              <a:t>。否则通过搜查而获得的证据不能作为证据使用。</a:t>
            </a:r>
            <a:endParaRPr lang="en-US" altLang="zh-CN" dirty="0"/>
          </a:p>
          <a:p>
            <a:r>
              <a:rPr lang="zh-CN" altLang="en-US" dirty="0"/>
              <a:t>例如</a:t>
            </a:r>
            <a:r>
              <a:rPr lang="en-US" altLang="zh-CN" dirty="0"/>
              <a:t>2</a:t>
            </a:r>
            <a:r>
              <a:rPr lang="zh-CN" altLang="en-US" dirty="0"/>
              <a:t>，根据宪法第五修正案，警察在对被关押的犯罪嫌疑人进行调查盘问之前，必须向犯罪嫌疑人</a:t>
            </a:r>
            <a:r>
              <a:rPr lang="zh-CN" altLang="en-US" dirty="0">
                <a:solidFill>
                  <a:srgbClr val="FF0000"/>
                </a:solidFill>
              </a:rPr>
              <a:t>宣读所谓的米兰达权利</a:t>
            </a:r>
            <a:r>
              <a:rPr lang="zh-CN" altLang="en-US" dirty="0"/>
              <a:t>。警察</a:t>
            </a:r>
            <a:r>
              <a:rPr lang="zh-CN" altLang="en-US" dirty="0">
                <a:solidFill>
                  <a:srgbClr val="00B050"/>
                </a:solidFill>
              </a:rPr>
              <a:t>没有向犯罪嫌疑人宣读米兰达权利而获得的口供</a:t>
            </a:r>
            <a:r>
              <a:rPr lang="zh-CN" altLang="en-US" dirty="0"/>
              <a:t>依法不能被采纳作为证据证明被告人有罪，但可以作为证据</a:t>
            </a:r>
            <a:r>
              <a:rPr lang="zh-CN" altLang="en-US" dirty="0">
                <a:solidFill>
                  <a:srgbClr val="FF0000"/>
                </a:solidFill>
              </a:rPr>
              <a:t>弹劾被告人的当庭证词</a:t>
            </a:r>
            <a:r>
              <a:rPr lang="zh-CN" altLang="en-US" dirty="0"/>
              <a:t>。</a:t>
            </a:r>
          </a:p>
        </p:txBody>
      </p:sp>
    </p:spTree>
    <p:extLst>
      <p:ext uri="{BB962C8B-B14F-4D97-AF65-F5344CB8AC3E}">
        <p14:creationId xmlns:p14="http://schemas.microsoft.com/office/powerpoint/2010/main" val="31676274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400" dirty="0">
                <a:solidFill>
                  <a:srgbClr val="FF0000"/>
                </a:solidFill>
              </a:rPr>
              <a:t>二、法官行使自由裁量权排除的相关性证据</a:t>
            </a:r>
          </a:p>
        </p:txBody>
      </p:sp>
      <p:sp>
        <p:nvSpPr>
          <p:cNvPr id="3" name="内容占位符 2"/>
          <p:cNvSpPr>
            <a:spLocks noGrp="1"/>
          </p:cNvSpPr>
          <p:nvPr>
            <p:ph idx="1"/>
          </p:nvPr>
        </p:nvSpPr>
        <p:spPr/>
        <p:txBody>
          <a:bodyPr/>
          <a:lstStyle/>
          <a:p>
            <a:r>
              <a:rPr lang="zh-CN" altLang="en-US" dirty="0"/>
              <a:t>依据</a:t>
            </a:r>
            <a:r>
              <a:rPr lang="en-US" altLang="zh-CN" dirty="0"/>
              <a:t>《</a:t>
            </a:r>
            <a:r>
              <a:rPr lang="zh-CN" altLang="en-US" dirty="0"/>
              <a:t>联邦证据规则 </a:t>
            </a:r>
            <a:r>
              <a:rPr lang="en-US" altLang="zh-CN" dirty="0"/>
              <a:t>403》</a:t>
            </a:r>
            <a:r>
              <a:rPr lang="zh-CN" altLang="en-US" dirty="0"/>
              <a:t>，如果相关性证据可能给庭审造成的</a:t>
            </a:r>
            <a:r>
              <a:rPr lang="zh-CN" altLang="en-US" dirty="0">
                <a:solidFill>
                  <a:srgbClr val="FF0000"/>
                </a:solidFill>
              </a:rPr>
              <a:t>潜在损害大大超过它的证明价值</a:t>
            </a:r>
            <a:r>
              <a:rPr lang="en-US" altLang="zh-CN" dirty="0">
                <a:solidFill>
                  <a:srgbClr val="FF0000"/>
                </a:solidFill>
              </a:rPr>
              <a:t>,</a:t>
            </a:r>
            <a:r>
              <a:rPr lang="zh-CN" altLang="en-US" dirty="0">
                <a:solidFill>
                  <a:srgbClr val="FF0000"/>
                </a:solidFill>
              </a:rPr>
              <a:t>那么法官可以行使自由裁量权</a:t>
            </a:r>
            <a:r>
              <a:rPr lang="en-US" altLang="zh-CN" dirty="0"/>
              <a:t>,</a:t>
            </a:r>
            <a:r>
              <a:rPr lang="zh-CN" altLang="en-US" dirty="0"/>
              <a:t>排除相关性证据。</a:t>
            </a:r>
            <a:endParaRPr lang="en-US" altLang="zh-CN" dirty="0"/>
          </a:p>
          <a:p>
            <a:r>
              <a:rPr lang="zh-CN" altLang="en-US" dirty="0"/>
              <a:t>对庭审造成潜在损害的情形主要有</a:t>
            </a:r>
            <a:r>
              <a:rPr lang="en-US" altLang="zh-CN" dirty="0"/>
              <a:t>:</a:t>
            </a:r>
            <a:r>
              <a:rPr lang="zh-CN" altLang="en-US" dirty="0">
                <a:solidFill>
                  <a:srgbClr val="00B050"/>
                </a:solidFill>
              </a:rPr>
              <a:t>不公平的歧视、对所争议的问题产生混淆、误导陪审团、不合理地延误诉讼、浪费时间或者不必要的出示性质重复的证据</a:t>
            </a:r>
            <a:r>
              <a:rPr lang="zh-CN" altLang="en-US" dirty="0"/>
              <a:t>等。</a:t>
            </a:r>
          </a:p>
        </p:txBody>
      </p:sp>
    </p:spTree>
    <p:extLst>
      <p:ext uri="{BB962C8B-B14F-4D97-AF65-F5344CB8AC3E}">
        <p14:creationId xmlns:p14="http://schemas.microsoft.com/office/powerpoint/2010/main" val="1966320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lnSpcReduction="10000"/>
          </a:bodyPr>
          <a:lstStyle/>
          <a:p>
            <a:r>
              <a:rPr lang="en-US" altLang="zh-CN" dirty="0">
                <a:solidFill>
                  <a:srgbClr val="FF0000"/>
                </a:solidFill>
              </a:rPr>
              <a:t>(</a:t>
            </a:r>
            <a:r>
              <a:rPr lang="zh-CN" altLang="en-US" dirty="0">
                <a:solidFill>
                  <a:srgbClr val="FF0000"/>
                </a:solidFill>
              </a:rPr>
              <a:t>一</a:t>
            </a:r>
            <a:r>
              <a:rPr lang="en-US" altLang="zh-CN" dirty="0">
                <a:solidFill>
                  <a:srgbClr val="FF0000"/>
                </a:solidFill>
              </a:rPr>
              <a:t>)</a:t>
            </a:r>
            <a:r>
              <a:rPr lang="zh-CN" altLang="en-US" dirty="0">
                <a:solidFill>
                  <a:srgbClr val="FF0000"/>
                </a:solidFill>
              </a:rPr>
              <a:t>不公平的歧视</a:t>
            </a:r>
            <a:endParaRPr lang="en-US" altLang="zh-CN" dirty="0"/>
          </a:p>
          <a:p>
            <a:r>
              <a:rPr lang="zh-CN" altLang="en-US" dirty="0"/>
              <a:t>由于任何证据在一定意义上都可能会对一方当事人构成歧视因此，需要使用</a:t>
            </a:r>
            <a:r>
              <a:rPr lang="zh-CN" altLang="en-US" dirty="0">
                <a:solidFill>
                  <a:srgbClr val="FF0000"/>
                </a:solidFill>
              </a:rPr>
              <a:t>“不公平”的字眼加以限制</a:t>
            </a:r>
            <a:r>
              <a:rPr lang="zh-CN" altLang="en-US" dirty="0"/>
              <a:t>。如果所出示的证据会使陪审团产生</a:t>
            </a:r>
            <a:r>
              <a:rPr lang="zh-CN" altLang="en-US" dirty="0">
                <a:solidFill>
                  <a:srgbClr val="FF0000"/>
                </a:solidFill>
              </a:rPr>
              <a:t>同情感、恐怖感、挑起惩罚的本能</a:t>
            </a:r>
            <a:r>
              <a:rPr lang="zh-CN" altLang="en-US" dirty="0"/>
              <a:t>或者使陪审团</a:t>
            </a:r>
            <a:r>
              <a:rPr lang="zh-CN" altLang="en-US" dirty="0">
                <a:solidFill>
                  <a:srgbClr val="00B050"/>
                </a:solidFill>
              </a:rPr>
              <a:t>基于案件事实以外的其他原因对案件作出裁定</a:t>
            </a:r>
            <a:r>
              <a:rPr lang="zh-CN" altLang="en-US" dirty="0"/>
              <a:t>等，就构成了“不公平的歧视”。</a:t>
            </a:r>
            <a:endParaRPr lang="en-US" altLang="zh-CN" dirty="0"/>
          </a:p>
          <a:p>
            <a:r>
              <a:rPr lang="zh-CN" altLang="en-US" dirty="0"/>
              <a:t>同时</a:t>
            </a:r>
            <a:r>
              <a:rPr lang="en-US" altLang="zh-CN" dirty="0"/>
              <a:t>,</a:t>
            </a:r>
            <a:r>
              <a:rPr lang="zh-CN" altLang="en-US" dirty="0"/>
              <a:t>如果当事人出示的证据可能会导致陪审团</a:t>
            </a:r>
            <a:r>
              <a:rPr lang="zh-CN" altLang="en-US" dirty="0">
                <a:solidFill>
                  <a:srgbClr val="FF0000"/>
                </a:solidFill>
              </a:rPr>
              <a:t>过分情绪化或者非理性</a:t>
            </a:r>
            <a:r>
              <a:rPr lang="zh-CN" altLang="en-US" dirty="0"/>
              <a:t>，或者影响陪审团准确发现案件事实真相时，这些证据也可能对另一方当事人造成不公正的歧视。这时，法官可以行使自由裁量权</a:t>
            </a:r>
            <a:r>
              <a:rPr lang="zh-CN" altLang="en-US" dirty="0">
                <a:solidFill>
                  <a:srgbClr val="FF0000"/>
                </a:solidFill>
              </a:rPr>
              <a:t>将具有煽动性或者令人震惊效果的证据予以排除</a:t>
            </a:r>
            <a:r>
              <a:rPr lang="zh-CN" altLang="en-US" dirty="0"/>
              <a:t>。</a:t>
            </a:r>
          </a:p>
        </p:txBody>
      </p:sp>
    </p:spTree>
    <p:extLst>
      <p:ext uri="{BB962C8B-B14F-4D97-AF65-F5344CB8AC3E}">
        <p14:creationId xmlns:p14="http://schemas.microsoft.com/office/powerpoint/2010/main" val="4024607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85000" lnSpcReduction="20000"/>
          </a:bodyPr>
          <a:lstStyle/>
          <a:p>
            <a:r>
              <a:rPr lang="zh-CN" altLang="zh-CN" dirty="0"/>
              <a:t>见到验尸报告，刘县令即令衙役将葛毕氏（小白菜）带到县衙，升堂问案。他在堂上看到葛毕氏，心想：</a:t>
            </a:r>
            <a:r>
              <a:rPr lang="zh-CN" altLang="zh-CN" dirty="0">
                <a:solidFill>
                  <a:srgbClr val="FF0000"/>
                </a:solidFill>
              </a:rPr>
              <a:t>如此美貌女子，嫁了个粗陋男人，肯定会有奸情。</a:t>
            </a:r>
            <a:r>
              <a:rPr lang="zh-CN" altLang="zh-CN" dirty="0"/>
              <a:t>他以此成见问案，但葛毕氏不承认通奸弑夫之事。</a:t>
            </a:r>
            <a:endParaRPr lang="en-US" altLang="zh-CN" dirty="0"/>
          </a:p>
          <a:p>
            <a:r>
              <a:rPr lang="zh-CN" altLang="zh-CN" dirty="0"/>
              <a:t>于是，刘县令传</a:t>
            </a:r>
            <a:r>
              <a:rPr lang="zh-CN" altLang="zh-CN" dirty="0">
                <a:solidFill>
                  <a:srgbClr val="FF0000"/>
                </a:solidFill>
              </a:rPr>
              <a:t>证人过堂，包括原告葛品连之母、</a:t>
            </a:r>
            <a:r>
              <a:rPr lang="zh-CN" altLang="en-US" dirty="0">
                <a:solidFill>
                  <a:srgbClr val="FF0000"/>
                </a:solidFill>
              </a:rPr>
              <a:t>小白菜</a:t>
            </a:r>
            <a:r>
              <a:rPr lang="zh-CN" altLang="zh-CN" dirty="0">
                <a:solidFill>
                  <a:srgbClr val="FF0000"/>
                </a:solidFill>
              </a:rPr>
              <a:t>之母、媒婆、邻居王心培等人</a:t>
            </a:r>
            <a:r>
              <a:rPr lang="zh-CN" altLang="zh-CN" dirty="0"/>
              <a:t>。这些人的话虽不能证明通奸弑夫，但可以证明</a:t>
            </a:r>
            <a:r>
              <a:rPr lang="zh-CN" altLang="en-US" dirty="0"/>
              <a:t>小白菜</a:t>
            </a:r>
            <a:r>
              <a:rPr lang="zh-CN" altLang="zh-CN" dirty="0"/>
              <a:t>和杨乃武有私情，而且</a:t>
            </a:r>
            <a:r>
              <a:rPr lang="zh-CN" altLang="en-US" dirty="0"/>
              <a:t>小白菜</a:t>
            </a:r>
            <a:r>
              <a:rPr lang="zh-CN" altLang="zh-CN" dirty="0"/>
              <a:t>与丈夫的感情不好。然后，刘县令下令用刑，</a:t>
            </a:r>
            <a:r>
              <a:rPr lang="zh-CN" altLang="en-US" dirty="0">
                <a:solidFill>
                  <a:srgbClr val="FF0000"/>
                </a:solidFill>
              </a:rPr>
              <a:t>小白菜</a:t>
            </a:r>
            <a:r>
              <a:rPr lang="zh-CN" altLang="zh-CN" dirty="0">
                <a:solidFill>
                  <a:srgbClr val="FF0000"/>
                </a:solidFill>
              </a:rPr>
              <a:t>受刑不过，只好供认</a:t>
            </a:r>
            <a:r>
              <a:rPr lang="zh-CN" altLang="zh-CN" dirty="0"/>
              <a:t>。</a:t>
            </a:r>
            <a:endParaRPr lang="en-US" altLang="zh-CN" dirty="0"/>
          </a:p>
          <a:p>
            <a:r>
              <a:rPr lang="zh-CN" altLang="zh-CN" dirty="0"/>
              <a:t>拿到这份供词，刘县令便提审杨乃武，但后者</a:t>
            </a:r>
            <a:r>
              <a:rPr lang="zh-CN" altLang="zh-CN" dirty="0">
                <a:solidFill>
                  <a:srgbClr val="FF0000"/>
                </a:solidFill>
              </a:rPr>
              <a:t>不仅不供，而且自恃有功名在身，相当傲慢</a:t>
            </a:r>
            <a:r>
              <a:rPr lang="zh-CN" altLang="zh-CN" dirty="0"/>
              <a:t>。按规矩，刘县令须呈请学台斥革杨乃武的举人身份，方可刑讯。与此同时，有人因嫉恨杨乃武的才华与清高而</a:t>
            </a:r>
            <a:r>
              <a:rPr lang="zh-CN" altLang="zh-CN" dirty="0">
                <a:solidFill>
                  <a:srgbClr val="00B050"/>
                </a:solidFill>
              </a:rPr>
              <a:t>联名保甲住户上呈，说杨乃武平素行止不端，且目无法纪，引起邻里公愤，要求严加惩办</a:t>
            </a:r>
            <a:r>
              <a:rPr lang="zh-CN" altLang="zh-CN" dirty="0"/>
              <a:t>。刘县令态度更加坚定，待功名革除之后，再次聆讯杨乃武，并用大刑，但后者始终不认。</a:t>
            </a:r>
          </a:p>
          <a:p>
            <a:endParaRPr lang="zh-CN" altLang="en-US" dirty="0"/>
          </a:p>
        </p:txBody>
      </p:sp>
    </p:spTree>
    <p:extLst>
      <p:ext uri="{BB962C8B-B14F-4D97-AF65-F5344CB8AC3E}">
        <p14:creationId xmlns:p14="http://schemas.microsoft.com/office/powerpoint/2010/main" val="39861695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a:t>例如</a:t>
            </a:r>
            <a:r>
              <a:rPr lang="en-US" altLang="zh-CN" dirty="0"/>
              <a:t>,</a:t>
            </a:r>
            <a:r>
              <a:rPr lang="zh-CN" altLang="en-US" dirty="0"/>
              <a:t>被告人</a:t>
            </a:r>
            <a:r>
              <a:rPr lang="en-US" altLang="zh-CN" dirty="0"/>
              <a:t>D</a:t>
            </a:r>
            <a:r>
              <a:rPr lang="zh-CN" altLang="en-US" dirty="0"/>
              <a:t>因为对被害人</a:t>
            </a:r>
            <a:r>
              <a:rPr lang="en-US" altLang="zh-CN" dirty="0"/>
              <a:t>V</a:t>
            </a:r>
            <a:r>
              <a:rPr lang="zh-CN" altLang="en-US" dirty="0"/>
              <a:t>实施殴打而被检方起诉。庭审过程中检方要求向法庭出示</a:t>
            </a:r>
            <a:r>
              <a:rPr lang="en-US" altLang="zh-CN" dirty="0">
                <a:solidFill>
                  <a:srgbClr val="00B050"/>
                </a:solidFill>
              </a:rPr>
              <a:t>V</a:t>
            </a:r>
            <a:r>
              <a:rPr lang="zh-CN" altLang="en-US" dirty="0">
                <a:solidFill>
                  <a:srgbClr val="00B050"/>
                </a:solidFill>
              </a:rPr>
              <a:t>在被殴打当晚穿的衬衫</a:t>
            </a:r>
            <a:r>
              <a:rPr lang="en-US" altLang="zh-CN" dirty="0"/>
              <a:t>,</a:t>
            </a:r>
            <a:r>
              <a:rPr lang="zh-CN" altLang="en-US" dirty="0">
                <a:solidFill>
                  <a:srgbClr val="FF0000"/>
                </a:solidFill>
              </a:rPr>
              <a:t>衬衫上沾满血迹</a:t>
            </a:r>
            <a:r>
              <a:rPr lang="zh-CN" altLang="en-US" dirty="0"/>
              <a:t>。如果</a:t>
            </a:r>
            <a:r>
              <a:rPr lang="en-US" altLang="zh-CN" dirty="0"/>
              <a:t>D</a:t>
            </a:r>
            <a:r>
              <a:rPr lang="zh-CN" altLang="en-US" dirty="0"/>
              <a:t>的律师反对</a:t>
            </a:r>
            <a:r>
              <a:rPr lang="en-US" altLang="zh-CN" dirty="0"/>
              <a:t>,</a:t>
            </a:r>
            <a:r>
              <a:rPr lang="zh-CN" altLang="en-US" dirty="0"/>
              <a:t>法庭是否可以排除这件衬衫作为证据</a:t>
            </a:r>
            <a:r>
              <a:rPr lang="en-US" altLang="zh-CN" dirty="0"/>
              <a:t>?</a:t>
            </a:r>
          </a:p>
          <a:p>
            <a:r>
              <a:rPr lang="zh-CN" altLang="en-US" dirty="0"/>
              <a:t>显然</a:t>
            </a:r>
            <a:r>
              <a:rPr lang="en-US" altLang="zh-CN" dirty="0"/>
              <a:t>,</a:t>
            </a:r>
            <a:r>
              <a:rPr lang="zh-CN" altLang="en-US" dirty="0"/>
              <a:t>这件衬衫作为证据具有相关性。但是</a:t>
            </a:r>
            <a:r>
              <a:rPr lang="en-US" altLang="zh-CN" dirty="0"/>
              <a:t>,</a:t>
            </a:r>
            <a:r>
              <a:rPr lang="zh-CN" altLang="en-US" dirty="0"/>
              <a:t>由于出示沾满血迹的衬衫可能会在陪审团中</a:t>
            </a:r>
            <a:r>
              <a:rPr lang="zh-CN" altLang="en-US" dirty="0">
                <a:solidFill>
                  <a:srgbClr val="FF0000"/>
                </a:solidFill>
              </a:rPr>
              <a:t>造成煽动性效果并导致陪审团过分情绪化</a:t>
            </a:r>
            <a:r>
              <a:rPr lang="en-US" altLang="zh-CN" dirty="0"/>
              <a:t>,</a:t>
            </a:r>
            <a:r>
              <a:rPr lang="zh-CN" altLang="en-US" dirty="0"/>
              <a:t>从而对</a:t>
            </a:r>
            <a:r>
              <a:rPr lang="en-US" altLang="zh-CN" dirty="0"/>
              <a:t>D</a:t>
            </a:r>
            <a:r>
              <a:rPr lang="zh-CN" altLang="en-US" dirty="0"/>
              <a:t>构成不公平的歧视</a:t>
            </a:r>
            <a:r>
              <a:rPr lang="en-US" altLang="zh-CN" dirty="0"/>
              <a:t>,</a:t>
            </a:r>
            <a:r>
              <a:rPr lang="zh-CN" altLang="en-US" dirty="0"/>
              <a:t>因此</a:t>
            </a:r>
            <a:r>
              <a:rPr lang="en-US" altLang="zh-CN" dirty="0"/>
              <a:t>,</a:t>
            </a:r>
            <a:r>
              <a:rPr lang="zh-CN" altLang="en-US" dirty="0"/>
              <a:t>法庭可以行使自由裁量权排除这件衬衫作为证据。</a:t>
            </a:r>
          </a:p>
        </p:txBody>
      </p:sp>
    </p:spTree>
    <p:extLst>
      <p:ext uri="{BB962C8B-B14F-4D97-AF65-F5344CB8AC3E}">
        <p14:creationId xmlns:p14="http://schemas.microsoft.com/office/powerpoint/2010/main" val="11854798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D99B7B-74FA-1D38-43EB-0B0D71E39D91}"/>
              </a:ext>
            </a:extLst>
          </p:cNvPr>
          <p:cNvSpPr>
            <a:spLocks noGrp="1"/>
          </p:cNvSpPr>
          <p:nvPr>
            <p:ph type="title"/>
          </p:nvPr>
        </p:nvSpPr>
        <p:spPr/>
        <p:txBody>
          <a:bodyPr/>
          <a:lstStyle/>
          <a:p>
            <a:endParaRPr lang="zh-CN" altLang="en-US"/>
          </a:p>
        </p:txBody>
      </p:sp>
      <p:pic>
        <p:nvPicPr>
          <p:cNvPr id="1026" name="Picture 2">
            <a:extLst>
              <a:ext uri="{FF2B5EF4-FFF2-40B4-BE49-F238E27FC236}">
                <a16:creationId xmlns:a16="http://schemas.microsoft.com/office/drawing/2014/main" id="{4ADC88CE-479C-A3B7-EBA5-422D0EC5FE9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8134" y="1635125"/>
            <a:ext cx="5431970" cy="316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203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416751-B689-0A9C-BB34-8D653ECE0F29}"/>
              </a:ext>
            </a:extLst>
          </p:cNvPr>
          <p:cNvSpPr>
            <a:spLocks noGrp="1"/>
          </p:cNvSpPr>
          <p:nvPr>
            <p:ph type="title"/>
          </p:nvPr>
        </p:nvSpPr>
        <p:spPr/>
        <p:txBody>
          <a:bodyPr/>
          <a:lstStyle/>
          <a:p>
            <a:endParaRPr lang="zh-CN" altLang="en-US"/>
          </a:p>
        </p:txBody>
      </p:sp>
      <p:pic>
        <p:nvPicPr>
          <p:cNvPr id="2050" name="Picture 2">
            <a:extLst>
              <a:ext uri="{FF2B5EF4-FFF2-40B4-BE49-F238E27FC236}">
                <a16:creationId xmlns:a16="http://schemas.microsoft.com/office/drawing/2014/main" id="{094B9F54-F15D-8E92-E3C3-A4A00813795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5035" y="1635125"/>
            <a:ext cx="5638167" cy="316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79311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A96D46-21A3-FC35-B3CA-64DD33B1B2ED}"/>
              </a:ext>
            </a:extLst>
          </p:cNvPr>
          <p:cNvSpPr>
            <a:spLocks noGrp="1"/>
          </p:cNvSpPr>
          <p:nvPr>
            <p:ph type="title"/>
          </p:nvPr>
        </p:nvSpPr>
        <p:spPr/>
        <p:txBody>
          <a:bodyPr/>
          <a:lstStyle/>
          <a:p>
            <a:endParaRPr lang="zh-CN" altLang="en-US"/>
          </a:p>
        </p:txBody>
      </p:sp>
      <p:pic>
        <p:nvPicPr>
          <p:cNvPr id="3074" name="Picture 2">
            <a:extLst>
              <a:ext uri="{FF2B5EF4-FFF2-40B4-BE49-F238E27FC236}">
                <a16:creationId xmlns:a16="http://schemas.microsoft.com/office/drawing/2014/main" id="{4C731838-23FE-9932-F6EB-83FBC642F86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627534"/>
            <a:ext cx="4750497" cy="4453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81669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7500" lnSpcReduction="20000"/>
          </a:bodyPr>
          <a:lstStyle/>
          <a:p>
            <a:r>
              <a:rPr lang="en-US" altLang="zh-CN" dirty="0">
                <a:solidFill>
                  <a:srgbClr val="FF0000"/>
                </a:solidFill>
              </a:rPr>
              <a:t>(</a:t>
            </a:r>
            <a:r>
              <a:rPr lang="zh-CN" altLang="en-US" dirty="0">
                <a:solidFill>
                  <a:srgbClr val="FF0000"/>
                </a:solidFill>
              </a:rPr>
              <a:t>二</a:t>
            </a:r>
            <a:r>
              <a:rPr lang="en-US" altLang="zh-CN" dirty="0">
                <a:solidFill>
                  <a:srgbClr val="FF0000"/>
                </a:solidFill>
              </a:rPr>
              <a:t>)</a:t>
            </a:r>
            <a:r>
              <a:rPr lang="zh-CN" altLang="en-US" dirty="0">
                <a:solidFill>
                  <a:srgbClr val="FF0000"/>
                </a:solidFill>
              </a:rPr>
              <a:t>对所争议的问题产生混淆</a:t>
            </a:r>
            <a:endParaRPr lang="en-US" altLang="zh-CN" dirty="0">
              <a:solidFill>
                <a:srgbClr val="FF0000"/>
              </a:solidFill>
            </a:endParaRPr>
          </a:p>
          <a:p>
            <a:r>
              <a:rPr lang="zh-CN" altLang="en-US" dirty="0"/>
              <a:t>如果在具体案件的审理过程中</a:t>
            </a:r>
            <a:r>
              <a:rPr lang="en-US" altLang="zh-CN" dirty="0"/>
              <a:t>,</a:t>
            </a:r>
            <a:r>
              <a:rPr lang="zh-CN" altLang="en-US" dirty="0"/>
              <a:t>当事人出示的证据会</a:t>
            </a:r>
            <a:r>
              <a:rPr lang="zh-CN" altLang="en-US" dirty="0">
                <a:solidFill>
                  <a:srgbClr val="FF0000"/>
                </a:solidFill>
              </a:rPr>
              <a:t>使陪审团的注意力从所争议的合适的案件问题分散或者转移</a:t>
            </a:r>
            <a:r>
              <a:rPr lang="en-US" altLang="zh-CN" dirty="0"/>
              <a:t>,</a:t>
            </a:r>
            <a:r>
              <a:rPr lang="zh-CN" altLang="en-US" dirty="0"/>
              <a:t>那么法庭就可以行使自由裁量权排除这项证据。</a:t>
            </a:r>
            <a:endParaRPr lang="en-US" altLang="zh-CN" dirty="0"/>
          </a:p>
          <a:p>
            <a:r>
              <a:rPr lang="zh-CN" altLang="en-US" dirty="0"/>
              <a:t>例如</a:t>
            </a:r>
            <a:r>
              <a:rPr lang="en-US" altLang="zh-CN" dirty="0"/>
              <a:t>,</a:t>
            </a:r>
            <a:r>
              <a:rPr lang="zh-CN" altLang="en-US" dirty="0"/>
              <a:t>原告</a:t>
            </a:r>
            <a:r>
              <a:rPr lang="en-US" altLang="zh-CN" dirty="0"/>
              <a:t>P</a:t>
            </a:r>
            <a:r>
              <a:rPr lang="zh-CN" altLang="en-US" dirty="0"/>
              <a:t>在一家酒吧里喝酒时被警察</a:t>
            </a:r>
            <a:r>
              <a:rPr lang="en-US" altLang="zh-CN" dirty="0"/>
              <a:t>D</a:t>
            </a:r>
            <a:r>
              <a:rPr lang="zh-CN" altLang="en-US" dirty="0"/>
              <a:t>逮捕。</a:t>
            </a:r>
            <a:r>
              <a:rPr lang="en-US" altLang="zh-CN" dirty="0"/>
              <a:t>P</a:t>
            </a:r>
            <a:r>
              <a:rPr lang="zh-CN" altLang="en-US" dirty="0"/>
              <a:t>在回答一些问题后被释放。不久</a:t>
            </a:r>
            <a:r>
              <a:rPr lang="en-US" altLang="zh-CN" dirty="0">
                <a:solidFill>
                  <a:srgbClr val="FF0000"/>
                </a:solidFill>
              </a:rPr>
              <a:t>,P</a:t>
            </a:r>
            <a:r>
              <a:rPr lang="zh-CN" altLang="en-US" dirty="0">
                <a:solidFill>
                  <a:srgbClr val="FF0000"/>
                </a:solidFill>
              </a:rPr>
              <a:t>声称</a:t>
            </a:r>
            <a:r>
              <a:rPr lang="en-US" altLang="zh-CN" dirty="0">
                <a:solidFill>
                  <a:srgbClr val="FF0000"/>
                </a:solidFill>
              </a:rPr>
              <a:t>D</a:t>
            </a:r>
            <a:r>
              <a:rPr lang="zh-CN" altLang="en-US" dirty="0">
                <a:solidFill>
                  <a:srgbClr val="FF0000"/>
                </a:solidFill>
              </a:rPr>
              <a:t>在逮捕他时，对他进行了殴打</a:t>
            </a:r>
            <a:r>
              <a:rPr lang="zh-CN" altLang="en-US" dirty="0"/>
              <a:t>。因此</a:t>
            </a:r>
            <a:r>
              <a:rPr lang="en-US" altLang="zh-CN" dirty="0"/>
              <a:t>P</a:t>
            </a:r>
            <a:r>
              <a:rPr lang="zh-CN" altLang="en-US" dirty="0"/>
              <a:t>在联邦法庭以违反联邦人权法案为由起诉警察</a:t>
            </a:r>
            <a:r>
              <a:rPr lang="en-US" altLang="zh-CN" dirty="0"/>
              <a:t>D</a:t>
            </a:r>
            <a:r>
              <a:rPr lang="zh-CN" altLang="en-US" dirty="0"/>
              <a:t>。</a:t>
            </a:r>
            <a:endParaRPr lang="en-US" altLang="zh-CN" dirty="0"/>
          </a:p>
          <a:p>
            <a:r>
              <a:rPr lang="zh-CN" altLang="en-US" dirty="0"/>
              <a:t>在案件审理的过程中，</a:t>
            </a:r>
            <a:r>
              <a:rPr lang="en-US" altLang="zh-CN" dirty="0"/>
              <a:t>D</a:t>
            </a:r>
            <a:r>
              <a:rPr lang="zh-CN" altLang="en-US" dirty="0"/>
              <a:t>的律师</a:t>
            </a:r>
            <a:r>
              <a:rPr lang="zh-CN" altLang="en-US" dirty="0">
                <a:solidFill>
                  <a:srgbClr val="FF0000"/>
                </a:solidFill>
              </a:rPr>
              <a:t>要求另外一名警察</a:t>
            </a:r>
            <a:r>
              <a:rPr lang="en-US" altLang="zh-CN" dirty="0">
                <a:solidFill>
                  <a:srgbClr val="FF0000"/>
                </a:solidFill>
              </a:rPr>
              <a:t>W</a:t>
            </a:r>
            <a:r>
              <a:rPr lang="zh-CN" altLang="en-US" dirty="0">
                <a:solidFill>
                  <a:srgbClr val="FF0000"/>
                </a:solidFill>
              </a:rPr>
              <a:t>出庭作证</a:t>
            </a:r>
            <a:r>
              <a:rPr lang="zh-CN" altLang="en-US" dirty="0"/>
              <a:t>。</a:t>
            </a:r>
            <a:r>
              <a:rPr lang="en-US" altLang="zh-CN" dirty="0"/>
              <a:t>W</a:t>
            </a:r>
            <a:r>
              <a:rPr lang="zh-CN" altLang="en-US" dirty="0"/>
              <a:t>将要作证说</a:t>
            </a:r>
            <a:r>
              <a:rPr lang="en-US" altLang="zh-CN" dirty="0"/>
              <a:t>,</a:t>
            </a:r>
            <a:r>
              <a:rPr lang="zh-CN" altLang="en-US" dirty="0">
                <a:solidFill>
                  <a:srgbClr val="00B050"/>
                </a:solidFill>
              </a:rPr>
              <a:t>由于</a:t>
            </a:r>
            <a:r>
              <a:rPr lang="en-US" altLang="zh-CN" dirty="0">
                <a:solidFill>
                  <a:srgbClr val="00B050"/>
                </a:solidFill>
              </a:rPr>
              <a:t>P</a:t>
            </a:r>
            <a:r>
              <a:rPr lang="zh-CN" altLang="en-US" dirty="0">
                <a:solidFill>
                  <a:srgbClr val="00B050"/>
                </a:solidFill>
              </a:rPr>
              <a:t>在一家同性恋酒吧被逮捕</a:t>
            </a:r>
            <a:r>
              <a:rPr lang="en-US" altLang="zh-CN" dirty="0">
                <a:solidFill>
                  <a:srgbClr val="00B050"/>
                </a:solidFill>
              </a:rPr>
              <a:t>,D</a:t>
            </a:r>
            <a:r>
              <a:rPr lang="zh-CN" altLang="en-US" dirty="0">
                <a:solidFill>
                  <a:srgbClr val="00B050"/>
                </a:solidFill>
              </a:rPr>
              <a:t>不可能殴打他</a:t>
            </a:r>
            <a:r>
              <a:rPr lang="zh-CN" altLang="en-US" dirty="0"/>
              <a:t>。原因是</a:t>
            </a:r>
            <a:r>
              <a:rPr lang="en-US" altLang="zh-CN" dirty="0"/>
              <a:t>,</a:t>
            </a:r>
            <a:r>
              <a:rPr lang="zh-CN" altLang="en-US" dirty="0"/>
              <a:t>同性恋是</a:t>
            </a:r>
            <a:r>
              <a:rPr lang="zh-CN" altLang="en-US" dirty="0">
                <a:solidFill>
                  <a:srgbClr val="FF0000"/>
                </a:solidFill>
              </a:rPr>
              <a:t>感染艾滋病的高危险人群</a:t>
            </a:r>
            <a:r>
              <a:rPr lang="zh-CN" altLang="en-US" dirty="0"/>
              <a:t>。</a:t>
            </a:r>
            <a:r>
              <a:rPr lang="en-US" altLang="zh-CN" dirty="0"/>
              <a:t>D</a:t>
            </a:r>
            <a:r>
              <a:rPr lang="zh-CN" altLang="en-US" dirty="0"/>
              <a:t>担心如果殴打</a:t>
            </a:r>
            <a:r>
              <a:rPr lang="en-US" altLang="zh-CN" dirty="0"/>
              <a:t>P</a:t>
            </a:r>
            <a:r>
              <a:rPr lang="zh-CN" altLang="en-US" dirty="0"/>
              <a:t>有可能会造成伤害并</a:t>
            </a:r>
            <a:r>
              <a:rPr lang="zh-CN" altLang="en-US" dirty="0">
                <a:solidFill>
                  <a:srgbClr val="00B050"/>
                </a:solidFill>
              </a:rPr>
              <a:t>给自己造成感染艾滋病的机会</a:t>
            </a:r>
            <a:r>
              <a:rPr lang="zh-CN" altLang="en-US" dirty="0"/>
              <a:t>。</a:t>
            </a:r>
            <a:endParaRPr lang="en-US" altLang="zh-CN" dirty="0"/>
          </a:p>
          <a:p>
            <a:r>
              <a:rPr lang="zh-CN" altLang="en-US" dirty="0"/>
              <a:t>本案中，虽然</a:t>
            </a:r>
            <a:r>
              <a:rPr lang="en-US" altLang="zh-CN" dirty="0"/>
              <a:t>W</a:t>
            </a:r>
            <a:r>
              <a:rPr lang="zh-CN" altLang="en-US" dirty="0"/>
              <a:t>的证词具有相关性</a:t>
            </a:r>
            <a:r>
              <a:rPr lang="en-US" altLang="zh-CN" dirty="0"/>
              <a:t>,</a:t>
            </a:r>
            <a:r>
              <a:rPr lang="zh-CN" altLang="en-US" dirty="0"/>
              <a:t>但是</a:t>
            </a:r>
            <a:r>
              <a:rPr lang="en-US" altLang="zh-CN" dirty="0"/>
              <a:t>,</a:t>
            </a:r>
            <a:r>
              <a:rPr lang="zh-CN" altLang="en-US" dirty="0"/>
              <a:t>采纳的证词作为证据</a:t>
            </a:r>
            <a:r>
              <a:rPr lang="en-US" altLang="zh-CN" dirty="0"/>
              <a:t>,</a:t>
            </a:r>
            <a:r>
              <a:rPr lang="zh-CN" altLang="en-US" dirty="0"/>
              <a:t>有可能导致陪审团对案件的</a:t>
            </a:r>
            <a:r>
              <a:rPr lang="zh-CN" altLang="en-US" dirty="0">
                <a:solidFill>
                  <a:srgbClr val="FF0000"/>
                </a:solidFill>
              </a:rPr>
              <a:t>争议问题产生混淆</a:t>
            </a:r>
            <a:r>
              <a:rPr lang="zh-CN" altLang="en-US" dirty="0"/>
              <a:t>。因此，如果 </a:t>
            </a:r>
            <a:r>
              <a:rPr lang="en-US" altLang="zh-CN" dirty="0"/>
              <a:t>P</a:t>
            </a:r>
            <a:r>
              <a:rPr lang="zh-CN" altLang="en-US" dirty="0"/>
              <a:t>的律师及时反对，法庭可以排除</a:t>
            </a:r>
            <a:r>
              <a:rPr lang="en-US" altLang="zh-CN" dirty="0"/>
              <a:t>W</a:t>
            </a:r>
            <a:r>
              <a:rPr lang="zh-CN" altLang="en-US" dirty="0"/>
              <a:t>的证词。</a:t>
            </a:r>
          </a:p>
        </p:txBody>
      </p:sp>
    </p:spTree>
    <p:extLst>
      <p:ext uri="{BB962C8B-B14F-4D97-AF65-F5344CB8AC3E}">
        <p14:creationId xmlns:p14="http://schemas.microsoft.com/office/powerpoint/2010/main" val="418539730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lnSpcReduction="10000"/>
          </a:bodyPr>
          <a:lstStyle/>
          <a:p>
            <a:r>
              <a:rPr lang="en-US" altLang="zh-CN" dirty="0">
                <a:solidFill>
                  <a:srgbClr val="FF0000"/>
                </a:solidFill>
              </a:rPr>
              <a:t>(</a:t>
            </a:r>
            <a:r>
              <a:rPr lang="zh-CN" altLang="en-US" dirty="0">
                <a:solidFill>
                  <a:srgbClr val="FF0000"/>
                </a:solidFill>
              </a:rPr>
              <a:t>三</a:t>
            </a:r>
            <a:r>
              <a:rPr lang="en-US" altLang="zh-CN" dirty="0">
                <a:solidFill>
                  <a:srgbClr val="FF0000"/>
                </a:solidFill>
              </a:rPr>
              <a:t>)</a:t>
            </a:r>
            <a:r>
              <a:rPr lang="zh-CN" altLang="en-US" dirty="0">
                <a:solidFill>
                  <a:srgbClr val="FF0000"/>
                </a:solidFill>
              </a:rPr>
              <a:t>误导陪审团</a:t>
            </a:r>
            <a:endParaRPr lang="en-US" altLang="zh-CN" dirty="0">
              <a:solidFill>
                <a:srgbClr val="FF0000"/>
              </a:solidFill>
            </a:endParaRPr>
          </a:p>
          <a:p>
            <a:r>
              <a:rPr lang="zh-CN" altLang="en-US" dirty="0"/>
              <a:t>是指在具体案件的审理过程中，陪审团有可能对有些证据</a:t>
            </a:r>
            <a:r>
              <a:rPr lang="zh-CN" altLang="en-US" dirty="0">
                <a:solidFill>
                  <a:srgbClr val="00B050"/>
                </a:solidFill>
              </a:rPr>
              <a:t>不合理的倚重</a:t>
            </a:r>
            <a:r>
              <a:rPr lang="zh-CN" altLang="en-US" dirty="0"/>
              <a:t>。涉及误导陪审团的典型例子是使用测谎器得到的</a:t>
            </a:r>
            <a:r>
              <a:rPr lang="zh-CN" altLang="en-US" dirty="0">
                <a:solidFill>
                  <a:srgbClr val="FF0000"/>
                </a:solidFill>
              </a:rPr>
              <a:t>测谎结果</a:t>
            </a:r>
            <a:r>
              <a:rPr lang="zh-CN" altLang="en-US" dirty="0"/>
              <a:t>是否可以作为证据被采纳</a:t>
            </a:r>
            <a:r>
              <a:rPr lang="en-US" altLang="zh-CN" dirty="0"/>
              <a:t>?</a:t>
            </a:r>
          </a:p>
          <a:p>
            <a:r>
              <a:rPr lang="zh-CN" altLang="en-US" dirty="0"/>
              <a:t>虽然在美国</a:t>
            </a:r>
            <a:r>
              <a:rPr lang="en-US" altLang="zh-CN" dirty="0"/>
              <a:t>,</a:t>
            </a:r>
            <a:r>
              <a:rPr lang="zh-CN" altLang="en-US" dirty="0"/>
              <a:t>警察在侦查犯罪的过程中，经常使用测谎器。但在审判过程中，大多数司法区</a:t>
            </a:r>
            <a:r>
              <a:rPr lang="zh-CN" altLang="en-US" dirty="0">
                <a:solidFill>
                  <a:srgbClr val="FF0000"/>
                </a:solidFill>
              </a:rPr>
              <a:t>一般不会采纳</a:t>
            </a:r>
            <a:r>
              <a:rPr lang="zh-CN" altLang="en-US" dirty="0"/>
              <a:t>测谎结果作为证据。理由是</a:t>
            </a:r>
            <a:r>
              <a:rPr lang="en-US" altLang="zh-CN" dirty="0"/>
              <a:t>,</a:t>
            </a:r>
            <a:r>
              <a:rPr lang="zh-CN" altLang="en-US" dirty="0"/>
              <a:t>一方面</a:t>
            </a:r>
            <a:r>
              <a:rPr lang="en-US" altLang="zh-CN" dirty="0"/>
              <a:t>,</a:t>
            </a:r>
            <a:r>
              <a:rPr lang="zh-CN" altLang="en-US" dirty="0"/>
              <a:t>测谎结果会</a:t>
            </a:r>
            <a:r>
              <a:rPr lang="zh-CN" altLang="en-US" dirty="0">
                <a:solidFill>
                  <a:srgbClr val="FF0000"/>
                </a:solidFill>
              </a:rPr>
              <a:t>经常发生错误</a:t>
            </a:r>
            <a:r>
              <a:rPr lang="zh-CN" altLang="en-US" dirty="0"/>
              <a:t>。另一方面，由于测谎器是科学仪器，</a:t>
            </a:r>
            <a:r>
              <a:rPr lang="zh-CN" altLang="en-US" dirty="0">
                <a:solidFill>
                  <a:srgbClr val="FF0000"/>
                </a:solidFill>
              </a:rPr>
              <a:t>具有科学性质</a:t>
            </a:r>
            <a:r>
              <a:rPr lang="zh-CN" altLang="en-US" dirty="0"/>
              <a:t>的事实，使陪审团很可能会在案件审理的过程中，</a:t>
            </a:r>
            <a:r>
              <a:rPr lang="zh-CN" altLang="en-US" dirty="0">
                <a:solidFill>
                  <a:srgbClr val="FF0000"/>
                </a:solidFill>
              </a:rPr>
              <a:t>过分倚重测谎结果。</a:t>
            </a:r>
          </a:p>
        </p:txBody>
      </p:sp>
    </p:spTree>
    <p:extLst>
      <p:ext uri="{BB962C8B-B14F-4D97-AF65-F5344CB8AC3E}">
        <p14:creationId xmlns:p14="http://schemas.microsoft.com/office/powerpoint/2010/main" val="6667074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8" name="Rectangle 2"/>
          <p:cNvSpPr>
            <a:spLocks noGrp="1" noChangeArrowheads="1"/>
          </p:cNvSpPr>
          <p:nvPr>
            <p:ph type="title"/>
          </p:nvPr>
        </p:nvSpPr>
        <p:spPr>
          <a:xfrm>
            <a:off x="1331640" y="1090499"/>
            <a:ext cx="4723133" cy="668786"/>
          </a:xfrm>
        </p:spPr>
        <p:txBody>
          <a:bodyPr>
            <a:normAutofit/>
          </a:bodyPr>
          <a:lstStyle/>
          <a:p>
            <a:r>
              <a:rPr lang="zh-CN" altLang="en-US" sz="2800" dirty="0">
                <a:solidFill>
                  <a:srgbClr val="00B050"/>
                </a:solidFill>
              </a:rPr>
              <a:t>测谎仪的证据效力？</a:t>
            </a:r>
          </a:p>
        </p:txBody>
      </p:sp>
      <p:sp>
        <p:nvSpPr>
          <p:cNvPr id="1038339" name="Rectangle 3"/>
          <p:cNvSpPr>
            <a:spLocks noGrp="1" noChangeArrowheads="1"/>
          </p:cNvSpPr>
          <p:nvPr>
            <p:ph type="body" idx="1"/>
          </p:nvPr>
        </p:nvSpPr>
        <p:spPr>
          <a:xfrm>
            <a:off x="1167367" y="2231750"/>
            <a:ext cx="4723133" cy="2471800"/>
          </a:xfrm>
        </p:spPr>
        <p:txBody>
          <a:bodyPr/>
          <a:lstStyle/>
          <a:p>
            <a:endParaRPr lang="zh-CN" altLang="en-US"/>
          </a:p>
        </p:txBody>
      </p:sp>
      <p:pic>
        <p:nvPicPr>
          <p:cNvPr id="1038340" name="Picture 4" descr="7e3e6709c93d70cf4693dd5bf8dcd100baa12b7e"/>
          <p:cNvPicPr>
            <a:picLocks noChangeAspect="1" noChangeArrowheads="1"/>
          </p:cNvPicPr>
          <p:nvPr/>
        </p:nvPicPr>
        <p:blipFill>
          <a:blip r:embed="rId3" cstate="print"/>
          <a:srcRect/>
          <a:stretch>
            <a:fillRect/>
          </a:stretch>
        </p:blipFill>
        <p:spPr bwMode="auto">
          <a:xfrm>
            <a:off x="683568" y="2139702"/>
            <a:ext cx="3065271" cy="2480083"/>
          </a:xfrm>
          <a:prstGeom prst="rect">
            <a:avLst/>
          </a:prstGeom>
          <a:noFill/>
          <a:ln w="9525">
            <a:noFill/>
            <a:miter lim="800000"/>
            <a:headEnd/>
            <a:tailEnd/>
          </a:ln>
        </p:spPr>
      </p:pic>
      <p:pic>
        <p:nvPicPr>
          <p:cNvPr id="1038341" name="Picture 5" descr="t01efe151d4da921a65"/>
          <p:cNvPicPr>
            <a:picLocks noChangeAspect="1" noChangeArrowheads="1"/>
          </p:cNvPicPr>
          <p:nvPr/>
        </p:nvPicPr>
        <p:blipFill>
          <a:blip r:embed="rId4" cstate="print"/>
          <a:srcRect/>
          <a:stretch>
            <a:fillRect/>
          </a:stretch>
        </p:blipFill>
        <p:spPr bwMode="auto">
          <a:xfrm>
            <a:off x="3923928" y="2651509"/>
            <a:ext cx="3075489" cy="1968276"/>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150317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lnSpcReduction="10000"/>
          </a:bodyPr>
          <a:lstStyle/>
          <a:p>
            <a:r>
              <a:rPr lang="en-US" altLang="zh-CN" dirty="0">
                <a:solidFill>
                  <a:srgbClr val="FF0000"/>
                </a:solidFill>
              </a:rPr>
              <a:t>(</a:t>
            </a:r>
            <a:r>
              <a:rPr lang="zh-CN" altLang="en-US" dirty="0">
                <a:solidFill>
                  <a:srgbClr val="FF0000"/>
                </a:solidFill>
              </a:rPr>
              <a:t>四</a:t>
            </a:r>
            <a:r>
              <a:rPr lang="en-US" altLang="zh-CN" dirty="0">
                <a:solidFill>
                  <a:srgbClr val="FF0000"/>
                </a:solidFill>
              </a:rPr>
              <a:t>)</a:t>
            </a:r>
            <a:r>
              <a:rPr lang="zh-CN" altLang="en-US" dirty="0">
                <a:solidFill>
                  <a:srgbClr val="FF0000"/>
                </a:solidFill>
              </a:rPr>
              <a:t>不合理地拖延、浪费时间或者没有必要地重复出示</a:t>
            </a:r>
            <a:r>
              <a:rPr lang="zh-CN" altLang="en-US" dirty="0"/>
              <a:t>证据</a:t>
            </a:r>
            <a:endParaRPr lang="en-US" altLang="zh-CN" dirty="0"/>
          </a:p>
          <a:p>
            <a:r>
              <a:rPr lang="zh-CN" altLang="en-US" dirty="0"/>
              <a:t>作为一般规则</a:t>
            </a:r>
            <a:r>
              <a:rPr lang="en-US" altLang="zh-CN" dirty="0"/>
              <a:t>,</a:t>
            </a:r>
            <a:r>
              <a:rPr lang="zh-CN" altLang="en-US" dirty="0"/>
              <a:t>法庭不应当仅仅为了避免案件延期审理而排除相关性证据。法庭应当考虑所出示的证据的证明价值，并对证据的</a:t>
            </a:r>
            <a:r>
              <a:rPr lang="zh-CN" altLang="en-US" dirty="0">
                <a:solidFill>
                  <a:srgbClr val="FF0000"/>
                </a:solidFill>
              </a:rPr>
              <a:t>证明价值与诉讼拖延造成的损害进行平衡</a:t>
            </a:r>
            <a:r>
              <a:rPr lang="zh-CN" altLang="en-US" dirty="0"/>
              <a:t>。如果证据</a:t>
            </a:r>
            <a:r>
              <a:rPr lang="zh-CN" altLang="en-US" dirty="0">
                <a:solidFill>
                  <a:srgbClr val="00B050"/>
                </a:solidFill>
              </a:rPr>
              <a:t>只有非常小的证明价值</a:t>
            </a:r>
            <a:r>
              <a:rPr lang="en-US" altLang="zh-CN" dirty="0">
                <a:solidFill>
                  <a:srgbClr val="00B050"/>
                </a:solidFill>
              </a:rPr>
              <a:t>,</a:t>
            </a:r>
            <a:r>
              <a:rPr lang="zh-CN" altLang="en-US" dirty="0">
                <a:solidFill>
                  <a:srgbClr val="00B050"/>
                </a:solidFill>
              </a:rPr>
              <a:t>法庭可以以浪费时间</a:t>
            </a:r>
            <a:r>
              <a:rPr lang="zh-CN" altLang="en-US" dirty="0"/>
              <a:t>为由将其排除。</a:t>
            </a:r>
            <a:endParaRPr lang="en-US" altLang="zh-CN" dirty="0"/>
          </a:p>
          <a:p>
            <a:r>
              <a:rPr lang="zh-CN" altLang="en-US" dirty="0">
                <a:solidFill>
                  <a:srgbClr val="00B050"/>
                </a:solidFill>
              </a:rPr>
              <a:t>毫无必要地重复出示性质相同的证据</a:t>
            </a:r>
            <a:r>
              <a:rPr lang="zh-CN" altLang="en-US" dirty="0"/>
              <a:t>是排除相关性证据的依据之一。但是</a:t>
            </a:r>
            <a:r>
              <a:rPr lang="en-US" altLang="zh-CN" dirty="0"/>
              <a:t>,</a:t>
            </a:r>
            <a:r>
              <a:rPr lang="zh-CN" altLang="en-US" dirty="0"/>
              <a:t>为了确认被告人证词所出示的证据</a:t>
            </a:r>
            <a:r>
              <a:rPr lang="en-US" altLang="zh-CN" dirty="0"/>
              <a:t>,</a:t>
            </a:r>
            <a:r>
              <a:rPr lang="zh-CN" altLang="en-US" dirty="0"/>
              <a:t>不能以重复出示证据为由予以排除。</a:t>
            </a:r>
          </a:p>
        </p:txBody>
      </p:sp>
    </p:spTree>
    <p:extLst>
      <p:ext uri="{BB962C8B-B14F-4D97-AF65-F5344CB8AC3E}">
        <p14:creationId xmlns:p14="http://schemas.microsoft.com/office/powerpoint/2010/main" val="305405030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a:t>仍然以上述</a:t>
            </a:r>
            <a:r>
              <a:rPr lang="en-US" altLang="zh-CN" dirty="0"/>
              <a:t>P</a:t>
            </a:r>
            <a:r>
              <a:rPr lang="zh-CN" altLang="en-US" dirty="0"/>
              <a:t>控告警察</a:t>
            </a:r>
            <a:r>
              <a:rPr lang="en-US" altLang="zh-CN" dirty="0"/>
              <a:t>D</a:t>
            </a:r>
            <a:r>
              <a:rPr lang="zh-CN" altLang="en-US" dirty="0"/>
              <a:t>对他进行殴打的案件为例。</a:t>
            </a:r>
            <a:endParaRPr lang="en-US" altLang="zh-CN" dirty="0"/>
          </a:p>
          <a:p>
            <a:r>
              <a:rPr lang="zh-CN" altLang="en-US" dirty="0"/>
              <a:t>警察 </a:t>
            </a:r>
            <a:r>
              <a:rPr lang="en-US" altLang="zh-CN" dirty="0"/>
              <a:t>D</a:t>
            </a:r>
            <a:r>
              <a:rPr lang="zh-CN" altLang="en-US" dirty="0"/>
              <a:t>的律师已经传唤了</a:t>
            </a:r>
            <a:r>
              <a:rPr lang="zh-CN" altLang="en-US" dirty="0">
                <a:solidFill>
                  <a:srgbClr val="00B050"/>
                </a:solidFill>
              </a:rPr>
              <a:t>一位知名专家出庭作证说</a:t>
            </a:r>
            <a:r>
              <a:rPr lang="en-US" altLang="zh-CN" dirty="0">
                <a:solidFill>
                  <a:srgbClr val="00B050"/>
                </a:solidFill>
              </a:rPr>
              <a:t>P</a:t>
            </a:r>
            <a:r>
              <a:rPr lang="zh-CN" altLang="en-US" dirty="0">
                <a:solidFill>
                  <a:srgbClr val="00B050"/>
                </a:solidFill>
              </a:rPr>
              <a:t>的身体伤害不可能是被</a:t>
            </a:r>
            <a:r>
              <a:rPr lang="en-US" altLang="zh-CN" dirty="0">
                <a:solidFill>
                  <a:srgbClr val="00B050"/>
                </a:solidFill>
              </a:rPr>
              <a:t>D</a:t>
            </a:r>
            <a:r>
              <a:rPr lang="zh-CN" altLang="en-US" dirty="0">
                <a:solidFill>
                  <a:srgbClr val="00B050"/>
                </a:solidFill>
              </a:rPr>
              <a:t>殴打</a:t>
            </a:r>
            <a:r>
              <a:rPr lang="zh-CN" altLang="en-US" dirty="0"/>
              <a:t>所致。</a:t>
            </a:r>
            <a:r>
              <a:rPr lang="en-US" altLang="zh-CN" dirty="0"/>
              <a:t>D</a:t>
            </a:r>
            <a:r>
              <a:rPr lang="zh-CN" altLang="en-US" dirty="0"/>
              <a:t>的律师然后又要求传唤</a:t>
            </a:r>
            <a:r>
              <a:rPr lang="zh-CN" altLang="en-US" dirty="0">
                <a:solidFill>
                  <a:srgbClr val="FF0000"/>
                </a:solidFill>
              </a:rPr>
              <a:t>另一名专家就相同内容作证</a:t>
            </a:r>
            <a:r>
              <a:rPr lang="zh-CN" altLang="en-US" dirty="0"/>
              <a:t>。这时</a:t>
            </a:r>
            <a:r>
              <a:rPr lang="en-US" altLang="zh-CN" dirty="0"/>
              <a:t>,</a:t>
            </a:r>
            <a:r>
              <a:rPr lang="zh-CN" altLang="en-US" dirty="0"/>
              <a:t>如果</a:t>
            </a:r>
            <a:r>
              <a:rPr lang="en-US" altLang="zh-CN" dirty="0"/>
              <a:t>P</a:t>
            </a:r>
            <a:r>
              <a:rPr lang="zh-CN" altLang="en-US" dirty="0"/>
              <a:t>的律师反对</a:t>
            </a:r>
            <a:r>
              <a:rPr lang="en-US" altLang="zh-CN" dirty="0"/>
              <a:t>,</a:t>
            </a:r>
            <a:r>
              <a:rPr lang="zh-CN" altLang="en-US" dirty="0"/>
              <a:t>法庭是否可以驳回</a:t>
            </a:r>
            <a:r>
              <a:rPr lang="en-US" altLang="zh-CN" dirty="0"/>
              <a:t>D</a:t>
            </a:r>
            <a:r>
              <a:rPr lang="zh-CN" altLang="en-US" dirty="0"/>
              <a:t>的律师的请求</a:t>
            </a:r>
            <a:r>
              <a:rPr lang="en-US" altLang="zh-CN" dirty="0"/>
              <a:t>?</a:t>
            </a:r>
          </a:p>
          <a:p>
            <a:r>
              <a:rPr lang="zh-CN" altLang="en-US" dirty="0"/>
              <a:t>本案中</a:t>
            </a:r>
            <a:r>
              <a:rPr lang="en-US" altLang="zh-CN" dirty="0"/>
              <a:t>,D</a:t>
            </a:r>
            <a:r>
              <a:rPr lang="zh-CN" altLang="en-US" dirty="0"/>
              <a:t>的律师要求传唤</a:t>
            </a:r>
            <a:r>
              <a:rPr lang="zh-CN" altLang="en-US" dirty="0">
                <a:solidFill>
                  <a:srgbClr val="FF0000"/>
                </a:solidFill>
              </a:rPr>
              <a:t>两个专家就相同性质的事实重复</a:t>
            </a:r>
            <a:r>
              <a:rPr lang="zh-CN" altLang="en-US" dirty="0"/>
              <a:t>作证。如果允许</a:t>
            </a:r>
            <a:r>
              <a:rPr lang="en-US" altLang="zh-CN" dirty="0"/>
              <a:t>D</a:t>
            </a:r>
            <a:r>
              <a:rPr lang="zh-CN" altLang="en-US" dirty="0"/>
              <a:t>的律师传唤第二个专家作证，无疑会造成</a:t>
            </a:r>
            <a:r>
              <a:rPr lang="zh-CN" altLang="en-US" dirty="0">
                <a:solidFill>
                  <a:srgbClr val="00B050"/>
                </a:solidFill>
              </a:rPr>
              <a:t>不必要地重复出示性质相同的证据</a:t>
            </a:r>
            <a:r>
              <a:rPr lang="zh-CN" altLang="en-US" dirty="0"/>
              <a:t>等。因此</a:t>
            </a:r>
            <a:r>
              <a:rPr lang="en-US" altLang="zh-CN" dirty="0"/>
              <a:t>,</a:t>
            </a:r>
            <a:r>
              <a:rPr lang="zh-CN" altLang="en-US" dirty="0"/>
              <a:t>如果</a:t>
            </a:r>
            <a:r>
              <a:rPr lang="en-US" altLang="zh-CN" dirty="0"/>
              <a:t>P</a:t>
            </a:r>
            <a:r>
              <a:rPr lang="zh-CN" altLang="en-US" dirty="0"/>
              <a:t>的律师适当地进行反对</a:t>
            </a:r>
            <a:r>
              <a:rPr lang="en-US" altLang="zh-CN" dirty="0"/>
              <a:t>,</a:t>
            </a:r>
            <a:r>
              <a:rPr lang="zh-CN" altLang="en-US" dirty="0"/>
              <a:t>法庭可以驳回</a:t>
            </a:r>
            <a:r>
              <a:rPr lang="en-US" altLang="zh-CN" dirty="0"/>
              <a:t>D</a:t>
            </a:r>
            <a:r>
              <a:rPr lang="zh-CN" altLang="en-US" dirty="0"/>
              <a:t>的律师的请求。</a:t>
            </a:r>
          </a:p>
        </p:txBody>
      </p:sp>
    </p:spTree>
    <p:extLst>
      <p:ext uri="{BB962C8B-B14F-4D97-AF65-F5344CB8AC3E}">
        <p14:creationId xmlns:p14="http://schemas.microsoft.com/office/powerpoint/2010/main" val="86031054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a:solidFill>
                  <a:srgbClr val="FF0000"/>
                </a:solidFill>
              </a:rPr>
              <a:t>(</a:t>
            </a:r>
            <a:r>
              <a:rPr lang="zh-CN" altLang="en-US" dirty="0">
                <a:solidFill>
                  <a:srgbClr val="FF0000"/>
                </a:solidFill>
              </a:rPr>
              <a:t>五</a:t>
            </a:r>
            <a:r>
              <a:rPr lang="en-US" altLang="zh-CN" dirty="0">
                <a:solidFill>
                  <a:srgbClr val="FF0000"/>
                </a:solidFill>
              </a:rPr>
              <a:t>)</a:t>
            </a:r>
            <a:r>
              <a:rPr lang="zh-CN" altLang="en-US" dirty="0">
                <a:solidFill>
                  <a:srgbClr val="FF0000"/>
                </a:solidFill>
              </a:rPr>
              <a:t>诉讼突袭</a:t>
            </a:r>
            <a:endParaRPr lang="en-US" altLang="zh-CN" dirty="0"/>
          </a:p>
          <a:p>
            <a:r>
              <a:rPr lang="zh-CN" altLang="en-US" dirty="0"/>
              <a:t>诉讼当事人应当在审判 前或者出示证据前的一定期间内将所要出示的证据</a:t>
            </a:r>
            <a:r>
              <a:rPr lang="zh-CN" altLang="en-US" dirty="0">
                <a:solidFill>
                  <a:srgbClr val="FF0000"/>
                </a:solidFill>
              </a:rPr>
              <a:t>相互告知或者交换</a:t>
            </a:r>
            <a:r>
              <a:rPr lang="zh-CN" altLang="en-US" dirty="0"/>
              <a:t>。如果不按照规定预先告知或者交换证据</a:t>
            </a:r>
            <a:r>
              <a:rPr lang="en-US" altLang="zh-CN" dirty="0"/>
              <a:t>,</a:t>
            </a:r>
            <a:r>
              <a:rPr lang="zh-CN" altLang="en-US" dirty="0"/>
              <a:t>却在审判的过程中突然出示证据以达到使对方措手不及的目的</a:t>
            </a:r>
            <a:r>
              <a:rPr lang="en-US" altLang="zh-CN" dirty="0"/>
              <a:t>,</a:t>
            </a:r>
            <a:r>
              <a:rPr lang="zh-CN" altLang="en-US" dirty="0"/>
              <a:t>便构成了所谓不公平的诉讼突袭。</a:t>
            </a:r>
            <a:endParaRPr lang="en-US" altLang="zh-CN" dirty="0"/>
          </a:p>
          <a:p>
            <a:r>
              <a:rPr lang="zh-CN" altLang="en-US" dirty="0"/>
              <a:t>在有些州</a:t>
            </a:r>
            <a:r>
              <a:rPr lang="en-US" altLang="zh-CN" dirty="0"/>
              <a:t>,</a:t>
            </a:r>
            <a:r>
              <a:rPr lang="zh-CN" altLang="en-US" dirty="0"/>
              <a:t>不公平的诉讼突袭也是排除相关性证据的依据之一。但</a:t>
            </a:r>
            <a:r>
              <a:rPr lang="en-US" altLang="zh-CN" dirty="0"/>
              <a:t>《</a:t>
            </a:r>
            <a:r>
              <a:rPr lang="zh-CN" altLang="en-US" dirty="0"/>
              <a:t>联邦证据规则</a:t>
            </a:r>
            <a:r>
              <a:rPr lang="en-US" altLang="zh-CN" dirty="0"/>
              <a:t>》</a:t>
            </a:r>
            <a:r>
              <a:rPr lang="zh-CN" altLang="en-US" dirty="0"/>
              <a:t>却</a:t>
            </a:r>
            <a:r>
              <a:rPr lang="zh-CN" altLang="en-US" dirty="0">
                <a:solidFill>
                  <a:srgbClr val="FF0000"/>
                </a:solidFill>
              </a:rPr>
              <a:t>没有把诉讼突袭作为排除</a:t>
            </a:r>
            <a:r>
              <a:rPr lang="zh-CN" altLang="en-US" dirty="0"/>
              <a:t>相关性证据的依据。</a:t>
            </a:r>
          </a:p>
        </p:txBody>
      </p:sp>
    </p:spTree>
    <p:extLst>
      <p:ext uri="{BB962C8B-B14F-4D97-AF65-F5344CB8AC3E}">
        <p14:creationId xmlns:p14="http://schemas.microsoft.com/office/powerpoint/2010/main" val="27754436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39eae85a41cab94c06bae025aec17b6f3f95d5"/>
  <p:tag name="ARTICULATE_PROJECT_OPEN" val="0"/>
  <p:tag name="ARTICULATE_SLIDE_COUNT" val="3"/>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5402"/>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10470</TotalTime>
  <Words>14760</Words>
  <Application>Microsoft Office PowerPoint</Application>
  <PresentationFormat>全屏显示(16:9)</PresentationFormat>
  <Paragraphs>556</Paragraphs>
  <Slides>142</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142</vt:i4>
      </vt:variant>
    </vt:vector>
  </HeadingPairs>
  <TitlesOfParts>
    <vt:vector size="155" baseType="lpstr">
      <vt:lpstr>Helvetica Neue</vt:lpstr>
      <vt:lpstr>system-ui</vt:lpstr>
      <vt:lpstr>等线</vt:lpstr>
      <vt:lpstr>黑体</vt:lpstr>
      <vt:lpstr>华文彩云</vt:lpstr>
      <vt:lpstr>华文仿宋</vt:lpstr>
      <vt:lpstr>微软雅黑</vt:lpstr>
      <vt:lpstr>Arial</vt:lpstr>
      <vt:lpstr>Calibri</vt:lpstr>
      <vt:lpstr>Symbol</vt:lpstr>
      <vt:lpstr>Times New Roman</vt:lpstr>
      <vt:lpstr>Wingdings</vt:lpstr>
      <vt:lpstr>Office 主题</vt:lpstr>
      <vt:lpstr>证据相关性及其排除规则</vt:lpstr>
      <vt:lpstr>专题一  什么是证据</vt:lpstr>
      <vt:lpstr>杨乃武与小白菜涉嫌杀人案</vt:lpstr>
      <vt:lpstr>“清末四大奇案”之一</vt:lpstr>
      <vt:lpstr>PowerPoint 演示文稿</vt:lpstr>
      <vt:lpstr>PowerPoint 演示文稿</vt:lpstr>
      <vt:lpstr>豆腐西施、“羊吃白菜”</vt:lpstr>
      <vt:lpstr>PowerPoint 演示文稿</vt:lpstr>
      <vt:lpstr>PowerPoint 演示文稿</vt:lpstr>
      <vt:lpstr>PowerPoint 演示文稿</vt:lpstr>
      <vt:lpstr>PowerPoint 演示文稿</vt:lpstr>
      <vt:lpstr>PowerPoint 演示文稿</vt:lpstr>
      <vt:lpstr>PowerPoint 演示文稿</vt:lpstr>
      <vt:lpstr>杨乃武与小白菜冤案</vt:lpstr>
      <vt:lpstr>几次事实认定：</vt:lpstr>
      <vt:lpstr>讨论：</vt:lpstr>
      <vt:lpstr>PowerPoint 演示文稿</vt:lpstr>
      <vt:lpstr>PowerPoint 演示文稿</vt:lpstr>
      <vt:lpstr>一、事实与证据</vt:lpstr>
      <vt:lpstr>（二）证据：一种证明案件事实存在， 一种证明案件事实不存在。</vt:lpstr>
      <vt:lpstr>（三）生活中的证据</vt:lpstr>
      <vt:lpstr>PowerPoint 演示文稿</vt:lpstr>
      <vt:lpstr>PowerPoint 演示文稿</vt:lpstr>
      <vt:lpstr>诉讼证据与生活中证据的区别：</vt:lpstr>
      <vt:lpstr>二、如何理解“证据”一词的基本含义？</vt:lpstr>
      <vt:lpstr>法庭上没有证据证明的事实，视为不存在。</vt:lpstr>
      <vt:lpstr>PowerPoint 演示文稿</vt:lpstr>
      <vt:lpstr>三、证据都是真实的吗？</vt:lpstr>
      <vt:lpstr>证据的法定形式</vt:lpstr>
      <vt:lpstr>上述规定主要有以下特征：</vt:lpstr>
      <vt:lpstr>PowerPoint 演示文稿</vt:lpstr>
      <vt:lpstr>在“证据就是证明案件真实情况的事实”这一定义中，</vt:lpstr>
      <vt:lpstr>何家弘：李昌钰伪证案答疑</vt:lpstr>
      <vt:lpstr>证据都能反应事实吗？ 何家弘教授</vt:lpstr>
      <vt:lpstr>PowerPoint 演示文稿</vt:lpstr>
      <vt:lpstr>PowerPoint 演示文稿</vt:lpstr>
      <vt:lpstr>从“事实说”到“材料说”</vt:lpstr>
      <vt:lpstr>PowerPoint 演示文稿</vt:lpstr>
      <vt:lpstr>两大法系民事证据法的区别：</vt:lpstr>
      <vt:lpstr>四、证明观的转变</vt:lpstr>
      <vt:lpstr>从经济学视角看证据</vt:lpstr>
      <vt:lpstr>PowerPoint 演示文稿</vt:lpstr>
      <vt:lpstr>PowerPoint 演示文稿</vt:lpstr>
      <vt:lpstr>法律的成本与收益：</vt:lpstr>
      <vt:lpstr>证据法的经济分析</vt:lpstr>
      <vt:lpstr>证据排除：</vt:lpstr>
      <vt:lpstr>证明责任：</vt:lpstr>
      <vt:lpstr>证明标准：</vt:lpstr>
      <vt:lpstr>从人性角度看证据</vt:lpstr>
      <vt:lpstr>PowerPoint 演示文稿</vt:lpstr>
      <vt:lpstr>PowerPoint 演示文稿</vt:lpstr>
      <vt:lpstr>法律的人性基础是指人性对于法律产生、发展和变化的影响</vt:lpstr>
      <vt:lpstr>证据法对人性的顺应和规制：</vt:lpstr>
      <vt:lpstr>PowerPoint 演示文稿</vt:lpstr>
      <vt:lpstr>检察公益诉讼制度知多少？一图了解</vt:lpstr>
      <vt:lpstr>PowerPoint 演示文稿</vt:lpstr>
      <vt:lpstr>PowerPoint 演示文稿</vt:lpstr>
      <vt:lpstr>PowerPoint 演示文稿</vt:lpstr>
      <vt:lpstr>专题二  证据的相关性与可采性</vt:lpstr>
      <vt:lpstr>一、三问法</vt:lpstr>
      <vt:lpstr>二、相关性(Relevance)</vt:lpstr>
      <vt:lpstr>PowerPoint 演示文稿</vt:lpstr>
      <vt:lpstr>三、有证明能力 (Competence) (不违反证据排除规则)</vt:lpstr>
      <vt:lpstr>PowerPoint 演示文稿</vt:lpstr>
      <vt:lpstr>四、证据的有限采纳</vt:lpstr>
      <vt:lpstr>PowerPoint 演示文稿</vt:lpstr>
      <vt:lpstr>PowerPoint 演示文稿</vt:lpstr>
      <vt:lpstr>第二节  相关性证据</vt:lpstr>
      <vt:lpstr>重要性：</vt:lpstr>
      <vt:lpstr>PowerPoint 演示文稿</vt:lpstr>
      <vt:lpstr>一、为什么要确定证据的相关性</vt:lpstr>
      <vt:lpstr>二、如何确定证据的相关性</vt:lpstr>
      <vt:lpstr>PowerPoint 演示文稿</vt:lpstr>
      <vt:lpstr>相似事件：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第三节 相关性证据的排除</vt:lpstr>
      <vt:lpstr>一、依据法律规定被排除</vt:lpstr>
      <vt:lpstr>PowerPoint 演示文稿</vt:lpstr>
      <vt:lpstr>二、法官行使自由裁量权排除的相关性证据</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测谎仪的证据效力？</vt:lpstr>
      <vt:lpstr>PowerPoint 演示文稿</vt:lpstr>
      <vt:lpstr>PowerPoint 演示文稿</vt:lpstr>
      <vt:lpstr>PowerPoint 演示文稿</vt:lpstr>
      <vt:lpstr>PowerPoint 演示文稿</vt:lpstr>
      <vt:lpstr>三、因为公共政策原因而被排除的相关性证据</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证据法：从认识论走向价值论 </vt:lpstr>
      <vt:lpstr>彭宇案</vt:lpstr>
      <vt:lpstr>彭宇案：</vt:lpstr>
      <vt:lpstr>PowerPoint 演示文稿</vt:lpstr>
      <vt:lpstr>一审判决书</vt:lpstr>
      <vt:lpstr>PowerPoint 演示文稿</vt:lpstr>
      <vt:lpstr>PowerPoint 演示文稿</vt:lpstr>
      <vt:lpstr>专题三、交叉询问的误区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1</dc:creator>
  <cp:lastModifiedBy>保国 房</cp:lastModifiedBy>
  <cp:revision>273</cp:revision>
  <dcterms:created xsi:type="dcterms:W3CDTF">2021-02-02T09:17:00Z</dcterms:created>
  <dcterms:modified xsi:type="dcterms:W3CDTF">2023-11-15T05:06:31Z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BEC5A140-ECC7-43B8-3F13-43283F3F3F3F</vt:lpwstr>
  </property>
  <property fmtid="{D5CDD505-2E9C-101B-9397-08002B2CF9AE}" pid="3" name="ArticulatePath">
    <vt:lpwstr>2学位课模板</vt:lpwstr>
  </property>
  <property fmtid="{D5CDD505-2E9C-101B-9397-08002B2CF9AE}" pid="4" name="KSOProductBuildVer">
    <vt:lpwstr>2052-11.1.0.10495</vt:lpwstr>
  </property>
  <property fmtid="{D5CDD505-2E9C-101B-9397-08002B2CF9AE}" pid="5" name="ICV">
    <vt:lpwstr>FF3CA81919B940C28ACBED9EED9F2944</vt:lpwstr>
  </property>
</Properties>
</file>